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66" r:id="rId2"/>
    <p:sldId id="258" r:id="rId3"/>
    <p:sldId id="257" r:id="rId4"/>
    <p:sldId id="260" r:id="rId5"/>
    <p:sldId id="270" r:id="rId6"/>
    <p:sldId id="271" r:id="rId7"/>
    <p:sldId id="272" r:id="rId8"/>
    <p:sldId id="259" r:id="rId9"/>
    <p:sldId id="267" r:id="rId10"/>
    <p:sldId id="268" r:id="rId11"/>
    <p:sldId id="269" r:id="rId12"/>
    <p:sldId id="264" r:id="rId13"/>
    <p:sldId id="274" r:id="rId14"/>
    <p:sldId id="273" r:id="rId15"/>
    <p:sldId id="265" r:id="rId16"/>
  </p:sldIdLst>
  <p:sldSz cx="18288000" cy="10287000"/>
  <p:notesSz cx="6858000" cy="9144000"/>
  <p:embeddedFontLst>
    <p:embeddedFont>
      <p:font typeface="Barlow Bold" panose="020B0604020202020204" charset="0"/>
      <p:regular r:id="rId18"/>
    </p:embeddedFont>
    <p:embeddedFont>
      <p:font typeface="Montserrat" panose="00000500000000000000" pitchFamily="2" charset="0"/>
      <p:regular r:id="rId19"/>
      <p:bold r:id="rId20"/>
      <p:italic r:id="rId21"/>
      <p:boldItalic r:id="rId22"/>
    </p:embeddedFont>
    <p:embeddedFont>
      <p:font typeface="Montserrat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3861" autoAdjust="0"/>
  </p:normalViewPr>
  <p:slideViewPr>
    <p:cSldViewPr>
      <p:cViewPr varScale="1">
        <p:scale>
          <a:sx n="55" d="100"/>
          <a:sy n="55" d="100"/>
        </p:scale>
        <p:origin x="167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BECC-DF52-4503-A5F7-02B0959573FF}"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68C69-298C-449C-9AF0-52C69E70374C}" type="slidenum">
              <a:rPr lang="en-US" smtClean="0"/>
              <a:t>‹#›</a:t>
            </a:fld>
            <a:endParaRPr lang="en-US"/>
          </a:p>
        </p:txBody>
      </p:sp>
    </p:spTree>
    <p:extLst>
      <p:ext uri="{BB962C8B-B14F-4D97-AF65-F5344CB8AC3E}">
        <p14:creationId xmlns:p14="http://schemas.microsoft.com/office/powerpoint/2010/main" val="2855561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1</a:t>
            </a:fld>
            <a:endParaRPr lang="en-US"/>
          </a:p>
        </p:txBody>
      </p:sp>
    </p:spTree>
    <p:extLst>
      <p:ext uri="{BB962C8B-B14F-4D97-AF65-F5344CB8AC3E}">
        <p14:creationId xmlns:p14="http://schemas.microsoft.com/office/powerpoint/2010/main" val="383793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2</a:t>
            </a:fld>
            <a:endParaRPr lang="en-US"/>
          </a:p>
        </p:txBody>
      </p:sp>
    </p:spTree>
    <p:extLst>
      <p:ext uri="{BB962C8B-B14F-4D97-AF65-F5344CB8AC3E}">
        <p14:creationId xmlns:p14="http://schemas.microsoft.com/office/powerpoint/2010/main" val="86917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3</a:t>
            </a:fld>
            <a:endParaRPr lang="en-US"/>
          </a:p>
        </p:txBody>
      </p:sp>
    </p:spTree>
    <p:extLst>
      <p:ext uri="{BB962C8B-B14F-4D97-AF65-F5344CB8AC3E}">
        <p14:creationId xmlns:p14="http://schemas.microsoft.com/office/powerpoint/2010/main" val="328010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Importance Score:</a:t>
            </a:r>
          </a:p>
          <a:p>
            <a:r>
              <a:rPr lang="en-US" dirty="0"/>
              <a:t>Feature Importance is a technique performed by Random Forest to indicate how the features contribute to the model’s predictive performance. It is calculated by measuring the decrease in a node’s impurity, meaning the mixture of the data in that node, when the features are split and averages by all trees in the forest. The higher the importance score, the more impact that feature will have on the model’s predictions.</a:t>
            </a:r>
          </a:p>
          <a:p>
            <a:endParaRPr lang="en-US" dirty="0"/>
          </a:p>
          <a:p>
            <a:r>
              <a:rPr lang="en-US" dirty="0"/>
              <a:t>Fun Facts!: </a:t>
            </a:r>
          </a:p>
          <a:p>
            <a:r>
              <a:rPr lang="en-US" dirty="0"/>
              <a:t>All importance scores throughout the features equal to 1! </a:t>
            </a:r>
          </a:p>
        </p:txBody>
      </p:sp>
      <p:sp>
        <p:nvSpPr>
          <p:cNvPr id="4" name="Slide Number Placeholder 3"/>
          <p:cNvSpPr>
            <a:spLocks noGrp="1"/>
          </p:cNvSpPr>
          <p:nvPr>
            <p:ph type="sldNum" sz="quarter" idx="5"/>
          </p:nvPr>
        </p:nvSpPr>
        <p:spPr/>
        <p:txBody>
          <a:bodyPr/>
          <a:lstStyle/>
          <a:p>
            <a:fld id="{95E68C69-298C-449C-9AF0-52C69E70374C}" type="slidenum">
              <a:rPr lang="en-US" smtClean="0"/>
              <a:t>4</a:t>
            </a:fld>
            <a:endParaRPr lang="en-US"/>
          </a:p>
        </p:txBody>
      </p:sp>
    </p:spTree>
    <p:extLst>
      <p:ext uri="{BB962C8B-B14F-4D97-AF65-F5344CB8AC3E}">
        <p14:creationId xmlns:p14="http://schemas.microsoft.com/office/powerpoint/2010/main" val="126307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at the beginning when we talked about our dataset, you’ll remember that it is heavily skewed to no sales. While we don’t know the exact reasons as to why there aren’t as many sales, we need to consider that we don’t know the website the data was based off of , the year that the data was collected, or even what products or industry the sales were based on. Regardless of these facts, we still had to accept that we had few sales to make our predictions on. We ran a total of 3 models before settling on the Best Model for us.</a:t>
            </a:r>
          </a:p>
        </p:txBody>
      </p:sp>
      <p:sp>
        <p:nvSpPr>
          <p:cNvPr id="4" name="Slide Number Placeholder 3"/>
          <p:cNvSpPr>
            <a:spLocks noGrp="1"/>
          </p:cNvSpPr>
          <p:nvPr>
            <p:ph type="sldNum" sz="quarter" idx="5"/>
          </p:nvPr>
        </p:nvSpPr>
        <p:spPr/>
        <p:txBody>
          <a:bodyPr/>
          <a:lstStyle/>
          <a:p>
            <a:fld id="{95E68C69-298C-449C-9AF0-52C69E70374C}" type="slidenum">
              <a:rPr lang="en-US" smtClean="0"/>
              <a:t>11</a:t>
            </a:fld>
            <a:endParaRPr lang="en-US"/>
          </a:p>
        </p:txBody>
      </p:sp>
    </p:spTree>
    <p:extLst>
      <p:ext uri="{BB962C8B-B14F-4D97-AF65-F5344CB8AC3E}">
        <p14:creationId xmlns:p14="http://schemas.microsoft.com/office/powerpoint/2010/main" val="410044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imbalances between sales and no sales brought a unique challenge to our analysis. In our Final model, we have the highest accuracy score, but our classes are also better supported. Our optimized model provides 72% precision for sales compared to the 66% precision provided in our base model. With our sales features being the underdogs here, we need to support them more! Overall, our optimized model preforms better in every category compared to the other 2 tested and even the other models we tried. </a:t>
            </a:r>
          </a:p>
        </p:txBody>
      </p:sp>
      <p:sp>
        <p:nvSpPr>
          <p:cNvPr id="4" name="Slide Number Placeholder 3"/>
          <p:cNvSpPr>
            <a:spLocks noGrp="1"/>
          </p:cNvSpPr>
          <p:nvPr>
            <p:ph type="sldNum" sz="quarter" idx="5"/>
          </p:nvPr>
        </p:nvSpPr>
        <p:spPr/>
        <p:txBody>
          <a:bodyPr/>
          <a:lstStyle/>
          <a:p>
            <a:fld id="{95E68C69-298C-449C-9AF0-52C69E70374C}" type="slidenum">
              <a:rPr lang="en-US" smtClean="0"/>
              <a:t>12</a:t>
            </a:fld>
            <a:endParaRPr lang="en-US"/>
          </a:p>
        </p:txBody>
      </p:sp>
    </p:spTree>
    <p:extLst>
      <p:ext uri="{BB962C8B-B14F-4D97-AF65-F5344CB8AC3E}">
        <p14:creationId xmlns:p14="http://schemas.microsoft.com/office/powerpoint/2010/main" val="113368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new and improved optimized model, we re-ran our analysis and predictions! While we received a drop in the all predictions: Page values: dropped about 6.6%, Product Duration: dropped around 1.7%, Product Pages: Dropped approximately 4%, that is okay! We are happy to see these drops because with the higher accuracy score it means that our model is better calibrated, it provides more reliable confidence, is not prone to be overfit like our base model is, it averages out the harsh extremes, and favors generalizations. This means that our predictions are more honest with its uncertainty, making the predictions more moderate and stable. It traded its overconfidence for better accuracy which combined with lower max probabilities equals to a better model with trustworthy predictions leading to a more accurate real-world performance.  </a:t>
            </a:r>
          </a:p>
        </p:txBody>
      </p:sp>
      <p:sp>
        <p:nvSpPr>
          <p:cNvPr id="4" name="Slide Number Placeholder 3"/>
          <p:cNvSpPr>
            <a:spLocks noGrp="1"/>
          </p:cNvSpPr>
          <p:nvPr>
            <p:ph type="sldNum" sz="quarter" idx="5"/>
          </p:nvPr>
        </p:nvSpPr>
        <p:spPr/>
        <p:txBody>
          <a:bodyPr/>
          <a:lstStyle/>
          <a:p>
            <a:fld id="{95E68C69-298C-449C-9AF0-52C69E70374C}" type="slidenum">
              <a:rPr lang="en-US" smtClean="0"/>
              <a:t>13</a:t>
            </a:fld>
            <a:endParaRPr lang="en-US"/>
          </a:p>
        </p:txBody>
      </p:sp>
    </p:spTree>
    <p:extLst>
      <p:ext uri="{BB962C8B-B14F-4D97-AF65-F5344CB8AC3E}">
        <p14:creationId xmlns:p14="http://schemas.microsoft.com/office/powerpoint/2010/main" val="416072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technofaq.org/posts/2019/08/key-reasons-to-have-custom-shopping-cart-and-the-key-features/" TargetMode="Externa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sv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F23E2DC4-DCFA-FEFF-F75C-95BBD7A6A753}"/>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841D2C60-1481-87A9-C2C4-9B537BCB36C5}"/>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E0493FA-A51D-CE9F-0022-EAEB81E7624D}"/>
              </a:ext>
            </a:extLst>
          </p:cNvPr>
          <p:cNvSpPr/>
          <p:nvPr/>
        </p:nvSpPr>
        <p:spPr>
          <a:xfrm>
            <a:off x="12088642"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9A9736F-22E3-A197-D11B-DDD84ED04695}"/>
              </a:ext>
            </a:extLst>
          </p:cNvPr>
          <p:cNvSpPr txBox="1"/>
          <p:nvPr/>
        </p:nvSpPr>
        <p:spPr>
          <a:xfrm>
            <a:off x="1028700" y="1527854"/>
            <a:ext cx="8115300" cy="2731517"/>
          </a:xfrm>
          <a:prstGeom prst="rect">
            <a:avLst/>
          </a:prstGeom>
        </p:spPr>
        <p:txBody>
          <a:bodyPr wrap="square" lIns="0" tIns="0" rIns="0" bIns="0" rtlCol="0" anchor="t">
            <a:spAutoFit/>
          </a:bodyPr>
          <a:lstStyle/>
          <a:p>
            <a:pPr algn="l">
              <a:lnSpc>
                <a:spcPts val="7120"/>
              </a:lnSpc>
            </a:pPr>
            <a:r>
              <a:rPr lang="en-US" sz="5400" b="1" dirty="0">
                <a:solidFill>
                  <a:srgbClr val="FFFFFF"/>
                </a:solidFill>
                <a:latin typeface="Barlow Bold"/>
                <a:ea typeface="Barlow Bold"/>
                <a:cs typeface="Barlow Bold"/>
                <a:sym typeface="Barlow Bold"/>
              </a:rPr>
              <a:t>The Purchase Habits of Online Shoppers</a:t>
            </a:r>
          </a:p>
          <a:p>
            <a:pPr algn="l">
              <a:lnSpc>
                <a:spcPts val="7120"/>
              </a:lnSpc>
            </a:pPr>
            <a:endParaRPr lang="en-US" sz="8000" b="1" dirty="0">
              <a:solidFill>
                <a:srgbClr val="FFFFFF"/>
              </a:solidFill>
              <a:latin typeface="Barlow Bold"/>
              <a:ea typeface="Barlow Bold"/>
              <a:cs typeface="Barlow Bold"/>
              <a:sym typeface="Barlow Bold"/>
            </a:endParaRPr>
          </a:p>
        </p:txBody>
      </p:sp>
      <p:sp>
        <p:nvSpPr>
          <p:cNvPr id="8" name="TextBox 8">
            <a:extLst>
              <a:ext uri="{FF2B5EF4-FFF2-40B4-BE49-F238E27FC236}">
                <a16:creationId xmlns:a16="http://schemas.microsoft.com/office/drawing/2014/main" id="{6489581D-2AD8-F128-FD47-021721B3E960}"/>
              </a:ext>
            </a:extLst>
          </p:cNvPr>
          <p:cNvSpPr txBox="1"/>
          <p:nvPr/>
        </p:nvSpPr>
        <p:spPr>
          <a:xfrm>
            <a:off x="1028700" y="6286500"/>
            <a:ext cx="8115300" cy="1980542"/>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 Project Presented by:</a:t>
            </a:r>
          </a:p>
          <a:p>
            <a:pPr algn="just">
              <a:lnSpc>
                <a:spcPts val="2580"/>
              </a:lnSpc>
            </a:pPr>
            <a:r>
              <a:rPr lang="en-US" sz="2000" b="1" spc="-110" dirty="0">
                <a:solidFill>
                  <a:srgbClr val="FFFFFF"/>
                </a:solidFill>
                <a:latin typeface="Montserrat"/>
                <a:ea typeface="Montserrat"/>
                <a:cs typeface="Montserrat"/>
                <a:sym typeface="Montserrat"/>
              </a:rPr>
              <a:t>Pratishtha Theeng</a:t>
            </a:r>
          </a:p>
          <a:p>
            <a:pPr algn="just">
              <a:lnSpc>
                <a:spcPts val="2580"/>
              </a:lnSpc>
            </a:pPr>
            <a:r>
              <a:rPr lang="en-US" sz="2000" b="1" spc="-110" dirty="0">
                <a:solidFill>
                  <a:srgbClr val="FFFFFF"/>
                </a:solidFill>
                <a:latin typeface="Montserrat"/>
                <a:ea typeface="Montserrat"/>
                <a:cs typeface="Montserrat"/>
                <a:sym typeface="Montserrat"/>
              </a:rPr>
              <a:t>Ellen Liu</a:t>
            </a:r>
          </a:p>
          <a:p>
            <a:pPr algn="just">
              <a:lnSpc>
                <a:spcPts val="2580"/>
              </a:lnSpc>
            </a:pPr>
            <a:r>
              <a:rPr lang="en-US" sz="2000" b="1" spc="-110" dirty="0">
                <a:solidFill>
                  <a:srgbClr val="FFFFFF"/>
                </a:solidFill>
                <a:latin typeface="Montserrat"/>
                <a:ea typeface="Montserrat"/>
                <a:cs typeface="Montserrat"/>
                <a:sym typeface="Montserrat"/>
              </a:rPr>
              <a:t>Sarah Burnap</a:t>
            </a:r>
          </a:p>
          <a:p>
            <a:pPr algn="just">
              <a:lnSpc>
                <a:spcPts val="2580"/>
              </a:lnSpc>
            </a:pPr>
            <a:r>
              <a:rPr lang="en-US" sz="2000" b="1" spc="-110" dirty="0">
                <a:solidFill>
                  <a:srgbClr val="FFFFFF"/>
                </a:solidFill>
                <a:latin typeface="Montserrat"/>
                <a:ea typeface="Montserrat"/>
                <a:cs typeface="Montserrat"/>
                <a:sym typeface="Montserrat"/>
              </a:rPr>
              <a:t>Renz Carl Supnet</a:t>
            </a:r>
          </a:p>
          <a:p>
            <a:pPr algn="just">
              <a:lnSpc>
                <a:spcPts val="2580"/>
              </a:lnSpc>
            </a:pPr>
            <a:r>
              <a:rPr lang="en-US" sz="2000" b="1" spc="-110" dirty="0">
                <a:solidFill>
                  <a:srgbClr val="FFFFFF"/>
                </a:solidFill>
                <a:latin typeface="Montserrat"/>
                <a:ea typeface="Montserrat"/>
                <a:cs typeface="Montserrat"/>
                <a:sym typeface="Montserrat"/>
              </a:rPr>
              <a:t>Jordan Dreyer</a:t>
            </a:r>
          </a:p>
        </p:txBody>
      </p:sp>
      <p:pic>
        <p:nvPicPr>
          <p:cNvPr id="11" name="Picture 10" descr="A person standing next to a phone&#10;&#10;AI-generated content may be incorrect.">
            <a:extLst>
              <a:ext uri="{FF2B5EF4-FFF2-40B4-BE49-F238E27FC236}">
                <a16:creationId xmlns:a16="http://schemas.microsoft.com/office/drawing/2014/main" id="{06F010C4-6EF4-AC13-129D-DDF326CC389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 r="-947"/>
          <a:stretch>
            <a:fillRect/>
          </a:stretch>
        </p:blipFill>
        <p:spPr>
          <a:xfrm>
            <a:off x="9372600" y="1790700"/>
            <a:ext cx="8362950" cy="6705599"/>
          </a:xfrm>
          <a:prstGeom prst="pentagon">
            <a:avLst/>
          </a:prstGeom>
          <a:effectLst>
            <a:glow rad="127000">
              <a:schemeClr val="accent1">
                <a:alpha val="96000"/>
              </a:schemeClr>
            </a:glow>
          </a:effectLst>
          <a:scene3d>
            <a:camera prst="orthographicFront">
              <a:rot lat="0" lon="0" rev="0"/>
            </a:camera>
            <a:lightRig rig="threePt" dir="t">
              <a:rot lat="0" lon="0" rev="0"/>
            </a:lightRig>
          </a:scene3d>
          <a:sp3d prstMaterial="plastic">
            <a:bevelT w="25400" h="82550"/>
            <a:bevelB w="38100" h="69850"/>
          </a:sp3d>
        </p:spPr>
      </p:pic>
    </p:spTree>
    <p:extLst>
      <p:ext uri="{BB962C8B-B14F-4D97-AF65-F5344CB8AC3E}">
        <p14:creationId xmlns:p14="http://schemas.microsoft.com/office/powerpoint/2010/main" val="1474648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E128F732-8463-7ECF-7DFA-DADCE9E4E062}"/>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2389BCA6-5FB4-73FE-E915-13A2AEB342DD}"/>
              </a:ext>
            </a:extLst>
          </p:cNvPr>
          <p:cNvSpPr/>
          <p:nvPr/>
        </p:nvSpPr>
        <p:spPr>
          <a:xfrm rot="1564703">
            <a:off x="4995842" y="2292371"/>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B78F9328-A344-AE78-EC5A-74C334A5A1FD}"/>
              </a:ext>
            </a:extLst>
          </p:cNvPr>
          <p:cNvSpPr txBox="1"/>
          <p:nvPr/>
        </p:nvSpPr>
        <p:spPr>
          <a:xfrm>
            <a:off x="3376795" y="4061045"/>
            <a:ext cx="3771347" cy="318117"/>
          </a:xfrm>
          <a:prstGeom prst="rect">
            <a:avLst/>
          </a:prstGeom>
        </p:spPr>
        <p:txBody>
          <a:bodyPr lIns="50800" tIns="50800" rIns="50800" bIns="50800" rtlCol="0" anchor="ctr"/>
          <a:lstStyle/>
          <a:p>
            <a:pPr algn="ctr">
              <a:lnSpc>
                <a:spcPts val="1508"/>
              </a:lnSpc>
            </a:pPr>
            <a:endParaRPr/>
          </a:p>
        </p:txBody>
      </p:sp>
      <p:sp>
        <p:nvSpPr>
          <p:cNvPr id="6" name="TextBox 6">
            <a:extLst>
              <a:ext uri="{FF2B5EF4-FFF2-40B4-BE49-F238E27FC236}">
                <a16:creationId xmlns:a16="http://schemas.microsoft.com/office/drawing/2014/main" id="{F8BECCE1-9A13-1215-D6D5-BECF8C72EACA}"/>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Tensor Flow/Keras?</a:t>
            </a:r>
          </a:p>
        </p:txBody>
      </p:sp>
      <p:grpSp>
        <p:nvGrpSpPr>
          <p:cNvPr id="9" name="Group 9">
            <a:extLst>
              <a:ext uri="{FF2B5EF4-FFF2-40B4-BE49-F238E27FC236}">
                <a16:creationId xmlns:a16="http://schemas.microsoft.com/office/drawing/2014/main" id="{713CF6EA-D01F-7660-86D4-626361F061B7}"/>
              </a:ext>
            </a:extLst>
          </p:cNvPr>
          <p:cNvGrpSpPr/>
          <p:nvPr/>
        </p:nvGrpSpPr>
        <p:grpSpPr>
          <a:xfrm>
            <a:off x="12644572" y="3246116"/>
            <a:ext cx="3771347" cy="498943"/>
            <a:chOff x="0" y="0"/>
            <a:chExt cx="993276" cy="131409"/>
          </a:xfrm>
        </p:grpSpPr>
        <p:sp>
          <p:nvSpPr>
            <p:cNvPr id="10" name="Freeform 10">
              <a:extLst>
                <a:ext uri="{FF2B5EF4-FFF2-40B4-BE49-F238E27FC236}">
                  <a16:creationId xmlns:a16="http://schemas.microsoft.com/office/drawing/2014/main" id="{5C2BF412-5ADF-848B-7AB6-AFC96086C2BA}"/>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11" name="TextBox 11">
              <a:extLst>
                <a:ext uri="{FF2B5EF4-FFF2-40B4-BE49-F238E27FC236}">
                  <a16:creationId xmlns:a16="http://schemas.microsoft.com/office/drawing/2014/main" id="{57B03A89-1685-F185-BFD3-6DF7450C86AB}"/>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2" name="TextBox 12">
            <a:extLst>
              <a:ext uri="{FF2B5EF4-FFF2-40B4-BE49-F238E27FC236}">
                <a16:creationId xmlns:a16="http://schemas.microsoft.com/office/drawing/2014/main" id="{C3016E69-D844-E0ED-3646-606E87C82D3C}"/>
              </a:ext>
            </a:extLst>
          </p:cNvPr>
          <p:cNvSpPr txBox="1"/>
          <p:nvPr/>
        </p:nvSpPr>
        <p:spPr>
          <a:xfrm>
            <a:off x="12570685" y="3267073"/>
            <a:ext cx="3919119" cy="404085"/>
          </a:xfrm>
          <a:prstGeom prst="rect">
            <a:avLst/>
          </a:prstGeom>
        </p:spPr>
        <p:txBody>
          <a:bodyPr wrap="square"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TENSOR FLOW</a:t>
            </a:r>
          </a:p>
        </p:txBody>
      </p:sp>
      <p:sp>
        <p:nvSpPr>
          <p:cNvPr id="22" name="TextBox 22">
            <a:extLst>
              <a:ext uri="{FF2B5EF4-FFF2-40B4-BE49-F238E27FC236}">
                <a16:creationId xmlns:a16="http://schemas.microsoft.com/office/drawing/2014/main" id="{DAB44CA8-DCB6-6237-F3E6-E2FDFDEF5656}"/>
              </a:ext>
            </a:extLst>
          </p:cNvPr>
          <p:cNvSpPr txBox="1"/>
          <p:nvPr/>
        </p:nvSpPr>
        <p:spPr>
          <a:xfrm>
            <a:off x="12320336" y="3878455"/>
            <a:ext cx="5586663" cy="2637902"/>
          </a:xfrm>
          <a:prstGeom prst="rect">
            <a:avLst/>
          </a:prstGeom>
        </p:spPr>
        <p:txBody>
          <a:bodyPr wrap="square" lIns="0" tIns="0" rIns="0" bIns="0" rtlCol="0" anchor="t">
            <a:spAutoFit/>
          </a:bodyPr>
          <a:lstStyle/>
          <a:p>
            <a:pPr marL="0" lvl="1" indent="0">
              <a:lnSpc>
                <a:spcPts val="2322"/>
              </a:lnSpc>
              <a:spcBef>
                <a:spcPct val="0"/>
              </a:spcBef>
            </a:pPr>
            <a:r>
              <a:rPr lang="en-US" sz="1800" spc="-99" dirty="0">
                <a:solidFill>
                  <a:schemeClr val="bg1"/>
                </a:solidFill>
                <a:latin typeface="Montserrat"/>
                <a:ea typeface="Montserrat"/>
                <a:cs typeface="Montserrat"/>
                <a:sym typeface="Montserrat"/>
              </a:rPr>
              <a:t>TensorFlow  is  an  open-source  machine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learning  platform  developed  by  Google.  It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enables  building,  training,  and  deploying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neural  network  models  that  can  learn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complex patterns from large amounts of data. </a:t>
            </a:r>
          </a:p>
          <a:p>
            <a:pPr indent="-457200">
              <a:lnSpc>
                <a:spcPts val="2322"/>
              </a:lnSpc>
              <a:spcBef>
                <a:spcPct val="0"/>
              </a:spcBef>
            </a:pPr>
            <a:r>
              <a:rPr lang="en-US" spc="-99" dirty="0">
                <a:solidFill>
                  <a:schemeClr val="bg1"/>
                </a:solidFill>
                <a:latin typeface="Montserrat"/>
                <a:ea typeface="Montserrat"/>
                <a:cs typeface="Montserrat"/>
                <a:sym typeface="Montserrat"/>
              </a:rPr>
              <a:t>TensorFlow  is  widely  used  for  deep  learning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applications  due  to  its  flexibility,  scalability,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and  support  for  efficient  computation  across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different </a:t>
            </a:r>
            <a:r>
              <a:rPr lang="en-US" sz="1800" spc="-99" dirty="0" err="1">
                <a:solidFill>
                  <a:schemeClr val="bg1"/>
                </a:solidFill>
                <a:latin typeface="Montserrat"/>
                <a:ea typeface="Montserrat"/>
                <a:cs typeface="Montserrat"/>
                <a:sym typeface="Montserrat"/>
              </a:rPr>
              <a:t>hardwares</a:t>
            </a:r>
            <a:r>
              <a:rPr lang="en-US" spc="-99" dirty="0">
                <a:solidFill>
                  <a:schemeClr val="bg1"/>
                </a:solidFill>
                <a:latin typeface="Montserrat"/>
                <a:ea typeface="Montserrat"/>
                <a:cs typeface="Montserrat"/>
                <a:sym typeface="Montserrat"/>
              </a:rPr>
              <a:t>.</a:t>
            </a:r>
            <a:endParaRPr lang="en-US" sz="1800" spc="-99" dirty="0">
              <a:solidFill>
                <a:schemeClr val="bg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569BBCE0-0FE8-8DF7-A6A2-0DA60255EB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429" y="3034836"/>
            <a:ext cx="6429787" cy="6976364"/>
          </a:xfrm>
          <a:prstGeom prst="rect">
            <a:avLst/>
          </a:prstGeom>
        </p:spPr>
      </p:pic>
      <p:pic>
        <p:nvPicPr>
          <p:cNvPr id="3" name="Picture 2">
            <a:extLst>
              <a:ext uri="{FF2B5EF4-FFF2-40B4-BE49-F238E27FC236}">
                <a16:creationId xmlns:a16="http://schemas.microsoft.com/office/drawing/2014/main" id="{7F2AC563-DA4A-FA68-93F5-2CF46F44772D}"/>
              </a:ext>
            </a:extLst>
          </p:cNvPr>
          <p:cNvPicPr>
            <a:picLocks noChangeAspect="1"/>
          </p:cNvPicPr>
          <p:nvPr/>
        </p:nvPicPr>
        <p:blipFill>
          <a:blip r:embed="rId5"/>
          <a:stretch>
            <a:fillRect/>
          </a:stretch>
        </p:blipFill>
        <p:spPr>
          <a:xfrm>
            <a:off x="12534242" y="6602792"/>
            <a:ext cx="3773751" cy="499915"/>
          </a:xfrm>
          <a:prstGeom prst="rect">
            <a:avLst/>
          </a:prstGeom>
        </p:spPr>
      </p:pic>
      <p:sp>
        <p:nvSpPr>
          <p:cNvPr id="4" name="TextBox 3">
            <a:extLst>
              <a:ext uri="{FF2B5EF4-FFF2-40B4-BE49-F238E27FC236}">
                <a16:creationId xmlns:a16="http://schemas.microsoft.com/office/drawing/2014/main" id="{1825F466-6038-EF2C-38FF-6A3F22D5767B}"/>
              </a:ext>
            </a:extLst>
          </p:cNvPr>
          <p:cNvSpPr txBox="1"/>
          <p:nvPr/>
        </p:nvSpPr>
        <p:spPr>
          <a:xfrm>
            <a:off x="13683696" y="6619608"/>
            <a:ext cx="1346522" cy="466281"/>
          </a:xfrm>
          <a:prstGeom prst="rect">
            <a:avLst/>
          </a:prstGeom>
          <a:noFill/>
        </p:spPr>
        <p:txBody>
          <a:bodyPr wrap="none" rtlCol="0">
            <a:spAutoFit/>
          </a:bodyPr>
          <a:lstStyle/>
          <a:p>
            <a:r>
              <a:rPr lang="en-US" sz="2430" b="1" spc="87" dirty="0">
                <a:solidFill>
                  <a:srgbClr val="011442"/>
                </a:solidFill>
                <a:latin typeface="Montserrat Bold"/>
                <a:ea typeface="Montserrat Bold"/>
                <a:cs typeface="Montserrat Bold"/>
                <a:sym typeface="Montserrat Bold"/>
              </a:rPr>
              <a:t>KERAS</a:t>
            </a:r>
            <a:endParaRPr lang="en-US" sz="2430" dirty="0"/>
          </a:p>
        </p:txBody>
      </p:sp>
      <p:sp>
        <p:nvSpPr>
          <p:cNvPr id="7" name="TextBox 6">
            <a:extLst>
              <a:ext uri="{FF2B5EF4-FFF2-40B4-BE49-F238E27FC236}">
                <a16:creationId xmlns:a16="http://schemas.microsoft.com/office/drawing/2014/main" id="{19D487A1-B4FD-90BA-CF4A-DBAA70375C14}"/>
              </a:ext>
            </a:extLst>
          </p:cNvPr>
          <p:cNvSpPr txBox="1"/>
          <p:nvPr/>
        </p:nvSpPr>
        <p:spPr>
          <a:xfrm>
            <a:off x="12270748" y="7199087"/>
            <a:ext cx="5483852" cy="2308324"/>
          </a:xfrm>
          <a:prstGeom prst="rect">
            <a:avLst/>
          </a:prstGeom>
          <a:noFill/>
        </p:spPr>
        <p:txBody>
          <a:bodyPr wrap="square" rtlCol="0">
            <a:spAutoFit/>
          </a:bodyPr>
          <a:lstStyle/>
          <a:p>
            <a:r>
              <a:rPr lang="en-US" dirty="0">
                <a:solidFill>
                  <a:schemeClr val="bg1"/>
                </a:solidFill>
                <a:latin typeface="Montserrat" panose="00000500000000000000" pitchFamily="2" charset="0"/>
              </a:rPr>
              <a:t>Keras  is  a  high-level  neural  network  library </a:t>
            </a:r>
          </a:p>
          <a:p>
            <a:r>
              <a:rPr lang="en-US" dirty="0">
                <a:solidFill>
                  <a:schemeClr val="bg1"/>
                </a:solidFill>
                <a:latin typeface="Montserrat" panose="00000500000000000000" pitchFamily="2" charset="0"/>
              </a:rPr>
              <a:t>written  in  Python  that  runs  on  top  of </a:t>
            </a:r>
          </a:p>
          <a:p>
            <a:r>
              <a:rPr lang="en-US" dirty="0">
                <a:solidFill>
                  <a:schemeClr val="bg1"/>
                </a:solidFill>
                <a:latin typeface="Montserrat" panose="00000500000000000000" pitchFamily="2" charset="0"/>
              </a:rPr>
              <a:t>TensorFlow. It simplifies building, training and </a:t>
            </a:r>
          </a:p>
          <a:p>
            <a:r>
              <a:rPr lang="en-US" dirty="0">
                <a:solidFill>
                  <a:schemeClr val="bg1"/>
                </a:solidFill>
                <a:latin typeface="Montserrat" panose="00000500000000000000" pitchFamily="2" charset="0"/>
              </a:rPr>
              <a:t>experimenting  with  deep  learning  models  by providing  an  easy-to-use,  intuitive  interface. </a:t>
            </a:r>
          </a:p>
          <a:p>
            <a:r>
              <a:rPr lang="en-US" dirty="0">
                <a:solidFill>
                  <a:schemeClr val="bg1"/>
                </a:solidFill>
                <a:latin typeface="Montserrat" panose="00000500000000000000" pitchFamily="2" charset="0"/>
              </a:rPr>
              <a:t>Keras  helps  quickly  design  complex  neural </a:t>
            </a:r>
          </a:p>
          <a:p>
            <a:r>
              <a:rPr lang="en-US" dirty="0">
                <a:solidFill>
                  <a:schemeClr val="bg1"/>
                </a:solidFill>
                <a:latin typeface="Montserrat" panose="00000500000000000000" pitchFamily="2" charset="0"/>
              </a:rPr>
              <a:t>networks without needing extensive coding.</a:t>
            </a:r>
            <a:r>
              <a:rPr lang="en-US" dirty="0"/>
              <a:t>.</a:t>
            </a:r>
          </a:p>
        </p:txBody>
      </p:sp>
      <p:sp>
        <p:nvSpPr>
          <p:cNvPr id="8" name="TextBox 7">
            <a:extLst>
              <a:ext uri="{FF2B5EF4-FFF2-40B4-BE49-F238E27FC236}">
                <a16:creationId xmlns:a16="http://schemas.microsoft.com/office/drawing/2014/main" id="{CFF33351-C34D-2557-A663-2843C6448A81}"/>
              </a:ext>
            </a:extLst>
          </p:cNvPr>
          <p:cNvSpPr txBox="1"/>
          <p:nvPr/>
        </p:nvSpPr>
        <p:spPr>
          <a:xfrm>
            <a:off x="398786" y="2897421"/>
            <a:ext cx="5138868" cy="5139869"/>
          </a:xfrm>
          <a:prstGeom prst="rect">
            <a:avLst/>
          </a:prstGeom>
          <a:noFill/>
        </p:spPr>
        <p:txBody>
          <a:bodyPr wrap="square" rtlCol="0">
            <a:spAutoFit/>
          </a:bodyPr>
          <a:lstStyle/>
          <a:p>
            <a:r>
              <a:rPr lang="en-US" sz="3200" dirty="0">
                <a:solidFill>
                  <a:schemeClr val="bg1"/>
                </a:solidFill>
                <a:latin typeface="Montserrat Bold" panose="00000800000000000000" charset="0"/>
              </a:rPr>
              <a:t>Why it didn’t work:</a:t>
            </a:r>
          </a:p>
          <a:p>
            <a:endParaRPr lang="en-US" sz="32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Tensor Flow and Keras need extensive hyperparameter tuning</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On top of being a slower option, it is also likely to be overfit</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It’s operations in nature creates a black-box neural network</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This model ended up being uneven</a:t>
            </a:r>
          </a:p>
        </p:txBody>
      </p:sp>
      <p:sp>
        <p:nvSpPr>
          <p:cNvPr id="13" name="TextBox 12">
            <a:extLst>
              <a:ext uri="{FF2B5EF4-FFF2-40B4-BE49-F238E27FC236}">
                <a16:creationId xmlns:a16="http://schemas.microsoft.com/office/drawing/2014/main" id="{EA9C8C7E-736A-FBE3-44B4-DC1810D0FCB1}"/>
              </a:ext>
            </a:extLst>
          </p:cNvPr>
          <p:cNvSpPr txBox="1"/>
          <p:nvPr/>
        </p:nvSpPr>
        <p:spPr>
          <a:xfrm>
            <a:off x="566784" y="8150269"/>
            <a:ext cx="4941053" cy="1384995"/>
          </a:xfrm>
          <a:prstGeom prst="rect">
            <a:avLst/>
          </a:prstGeom>
          <a:noFill/>
        </p:spPr>
        <p:txBody>
          <a:bodyPr wrap="square" rtlCol="0">
            <a:spAutoFit/>
          </a:bodyPr>
          <a:lstStyle/>
          <a:p>
            <a:r>
              <a:rPr lang="en-US" sz="2400" dirty="0">
                <a:solidFill>
                  <a:schemeClr val="bg1"/>
                </a:solidFill>
                <a:latin typeface="Montserrat Bold" panose="00000800000000000000" charset="0"/>
              </a:rPr>
              <a:t>TFK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86%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92% precision for No Sales, 56% precision for Sales</a:t>
            </a:r>
          </a:p>
        </p:txBody>
      </p:sp>
    </p:spTree>
    <p:extLst>
      <p:ext uri="{BB962C8B-B14F-4D97-AF65-F5344CB8AC3E}">
        <p14:creationId xmlns:p14="http://schemas.microsoft.com/office/powerpoint/2010/main" val="143856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769AD118-984F-BF09-721C-B7532535D06C}"/>
            </a:ext>
          </a:extLst>
        </p:cNvPr>
        <p:cNvGrpSpPr/>
        <p:nvPr/>
      </p:nvGrpSpPr>
      <p:grpSpPr>
        <a:xfrm>
          <a:off x="0" y="0"/>
          <a:ext cx="0" cy="0"/>
          <a:chOff x="0" y="0"/>
          <a:chExt cx="0" cy="0"/>
        </a:xfrm>
      </p:grpSpPr>
      <p:sp>
        <p:nvSpPr>
          <p:cNvPr id="26" name="Freeform 26">
            <a:extLst>
              <a:ext uri="{FF2B5EF4-FFF2-40B4-BE49-F238E27FC236}">
                <a16:creationId xmlns:a16="http://schemas.microsoft.com/office/drawing/2014/main" id="{9E91337E-D4E7-82F5-8008-F9102BE21958}"/>
              </a:ext>
            </a:extLst>
          </p:cNvPr>
          <p:cNvSpPr/>
          <p:nvPr/>
        </p:nvSpPr>
        <p:spPr>
          <a:xfrm rot="19727189">
            <a:off x="2618140" y="2748291"/>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C5F394E6-1E61-55C6-7A01-ED0EE6E00F26}"/>
              </a:ext>
            </a:extLst>
          </p:cNvPr>
          <p:cNvGrpSpPr/>
          <p:nvPr/>
        </p:nvGrpSpPr>
        <p:grpSpPr>
          <a:xfrm>
            <a:off x="6906776" y="2494987"/>
            <a:ext cx="3771347" cy="498943"/>
            <a:chOff x="0" y="0"/>
            <a:chExt cx="993276" cy="131409"/>
          </a:xfrm>
        </p:grpSpPr>
        <p:sp>
          <p:nvSpPr>
            <p:cNvPr id="4" name="Freeform 4">
              <a:extLst>
                <a:ext uri="{FF2B5EF4-FFF2-40B4-BE49-F238E27FC236}">
                  <a16:creationId xmlns:a16="http://schemas.microsoft.com/office/drawing/2014/main" id="{471A5835-1D07-B1B8-C554-7D56391009CB}"/>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DB54D304-7E3D-586A-E604-603E2AA06BC9}"/>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6" name="TextBox 6">
            <a:extLst>
              <a:ext uri="{FF2B5EF4-FFF2-40B4-BE49-F238E27FC236}">
                <a16:creationId xmlns:a16="http://schemas.microsoft.com/office/drawing/2014/main" id="{6120FB2F-CB0B-14D7-F7BD-CB5AB9F91E5C}"/>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Random Forest?</a:t>
            </a:r>
          </a:p>
        </p:txBody>
      </p:sp>
      <p:sp>
        <p:nvSpPr>
          <p:cNvPr id="8" name="TextBox 8">
            <a:extLst>
              <a:ext uri="{FF2B5EF4-FFF2-40B4-BE49-F238E27FC236}">
                <a16:creationId xmlns:a16="http://schemas.microsoft.com/office/drawing/2014/main" id="{7F450B43-0D29-9151-99FF-204CEAE68E93}"/>
              </a:ext>
            </a:extLst>
          </p:cNvPr>
          <p:cNvSpPr txBox="1"/>
          <p:nvPr/>
        </p:nvSpPr>
        <p:spPr>
          <a:xfrm>
            <a:off x="7148141" y="2537234"/>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 FOREST</a:t>
            </a:r>
          </a:p>
        </p:txBody>
      </p:sp>
      <p:sp>
        <p:nvSpPr>
          <p:cNvPr id="12" name="TextBox 12">
            <a:extLst>
              <a:ext uri="{FF2B5EF4-FFF2-40B4-BE49-F238E27FC236}">
                <a16:creationId xmlns:a16="http://schemas.microsoft.com/office/drawing/2014/main" id="{7EF0C695-410F-543E-8743-D098601D38D1}"/>
              </a:ext>
            </a:extLst>
          </p:cNvPr>
          <p:cNvSpPr txBox="1"/>
          <p:nvPr/>
        </p:nvSpPr>
        <p:spPr>
          <a:xfrm>
            <a:off x="11155648" y="3898653"/>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TESER FLOW</a:t>
            </a:r>
          </a:p>
        </p:txBody>
      </p:sp>
      <p:sp>
        <p:nvSpPr>
          <p:cNvPr id="21" name="TextBox 21">
            <a:extLst>
              <a:ext uri="{FF2B5EF4-FFF2-40B4-BE49-F238E27FC236}">
                <a16:creationId xmlns:a16="http://schemas.microsoft.com/office/drawing/2014/main" id="{4AF1F19C-4748-A82D-77CB-6038F463A1E5}"/>
              </a:ext>
            </a:extLst>
          </p:cNvPr>
          <p:cNvSpPr txBox="1"/>
          <p:nvPr/>
        </p:nvSpPr>
        <p:spPr>
          <a:xfrm>
            <a:off x="6379383" y="3394828"/>
            <a:ext cx="5324744" cy="3539430"/>
          </a:xfrm>
          <a:prstGeom prst="rect">
            <a:avLst/>
          </a:prstGeom>
        </p:spPr>
        <p:txBody>
          <a:bodyPr lIns="0" tIns="0" rIns="0" bIns="0" rtlCol="0" anchor="t">
            <a:spAutoFit/>
          </a:bodyPr>
          <a:lstStyle/>
          <a:p>
            <a:pPr marL="0" lvl="1" indent="0">
              <a:lnSpc>
                <a:spcPts val="2322"/>
              </a:lnSpc>
              <a:spcBef>
                <a:spcPct val="0"/>
              </a:spcBef>
            </a:pPr>
            <a:r>
              <a:rPr lang="en-US" sz="2200" b="1" dirty="0">
                <a:solidFill>
                  <a:schemeClr val="bg1"/>
                </a:solidFill>
                <a:latin typeface="Montserrat" panose="00000500000000000000" pitchFamily="2" charset="0"/>
              </a:rPr>
              <a:t>Random Forest</a:t>
            </a:r>
            <a:r>
              <a:rPr lang="en-US" sz="2200" dirty="0">
                <a:solidFill>
                  <a:schemeClr val="bg1"/>
                </a:solidFill>
                <a:latin typeface="Montserrat" panose="00000500000000000000" pitchFamily="2" charset="0"/>
              </a:rPr>
              <a:t> is an ensemble machine learning method that creates many decision trees using random samples of data and features. </a:t>
            </a:r>
          </a:p>
          <a:p>
            <a:pPr marL="0" lvl="1" indent="0">
              <a:lnSpc>
                <a:spcPts val="2322"/>
              </a:lnSpc>
              <a:spcBef>
                <a:spcPct val="0"/>
              </a:spcBef>
            </a:pPr>
            <a:endParaRPr lang="en-US" sz="2200" dirty="0">
              <a:solidFill>
                <a:schemeClr val="bg1"/>
              </a:solidFill>
              <a:latin typeface="Montserrat" panose="00000500000000000000" pitchFamily="2" charset="0"/>
            </a:endParaRPr>
          </a:p>
          <a:p>
            <a:pPr marL="0" lvl="1" indent="0">
              <a:lnSpc>
                <a:spcPts val="2322"/>
              </a:lnSpc>
              <a:spcBef>
                <a:spcPct val="0"/>
              </a:spcBef>
            </a:pPr>
            <a:r>
              <a:rPr lang="en-US" sz="2200" dirty="0">
                <a:solidFill>
                  <a:schemeClr val="bg1"/>
                </a:solidFill>
                <a:latin typeface="Montserrat" panose="00000500000000000000" pitchFamily="2" charset="0"/>
              </a:rPr>
              <a:t>Each tree makes a prediction, and the final result is determined by averages across all trees. This approach improves accuracy, reduces overfitting, and handles complex data well, making it effective for classification and regression models.</a:t>
            </a:r>
            <a:endParaRPr lang="en-US" sz="2200" spc="-99" dirty="0">
              <a:solidFill>
                <a:schemeClr val="bg1"/>
              </a:solidFill>
              <a:latin typeface="Montserrat" panose="00000500000000000000" pitchFamily="2" charset="0"/>
              <a:ea typeface="Montserrat"/>
              <a:cs typeface="Montserrat"/>
              <a:sym typeface="Montserrat"/>
            </a:endParaRPr>
          </a:p>
        </p:txBody>
      </p:sp>
      <p:pic>
        <p:nvPicPr>
          <p:cNvPr id="1028" name="Picture 4">
            <a:extLst>
              <a:ext uri="{FF2B5EF4-FFF2-40B4-BE49-F238E27FC236}">
                <a16:creationId xmlns:a16="http://schemas.microsoft.com/office/drawing/2014/main" id="{0D55B84B-6182-40C8-90CC-216FBFD87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14400" y="3467100"/>
            <a:ext cx="4824711" cy="5467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5AB90A-D409-D85F-D51F-C5F076363B19}"/>
              </a:ext>
            </a:extLst>
          </p:cNvPr>
          <p:cNvSpPr txBox="1"/>
          <p:nvPr/>
        </p:nvSpPr>
        <p:spPr>
          <a:xfrm>
            <a:off x="12605773" y="2494987"/>
            <a:ext cx="5682227" cy="3170099"/>
          </a:xfrm>
          <a:prstGeom prst="rect">
            <a:avLst/>
          </a:prstGeom>
          <a:noFill/>
        </p:spPr>
        <p:txBody>
          <a:bodyPr wrap="square" rtlCol="0">
            <a:spAutoFit/>
          </a:bodyPr>
          <a:lstStyle/>
          <a:p>
            <a:r>
              <a:rPr lang="en-US" sz="3200" dirty="0">
                <a:solidFill>
                  <a:schemeClr val="bg1"/>
                </a:solidFill>
                <a:latin typeface="Montserrat Bold" panose="00000800000000000000" charset="0"/>
              </a:rPr>
              <a:t>Why it worked:</a:t>
            </a:r>
          </a:p>
          <a:p>
            <a:endParaRPr lang="en-US" sz="24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Multiple decision trees that combine to reduce overfitting</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Uses different data samples for each tree</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Has built in weight options to handle class imbalances</a:t>
            </a:r>
          </a:p>
        </p:txBody>
      </p:sp>
      <p:sp>
        <p:nvSpPr>
          <p:cNvPr id="7" name="TextBox 6">
            <a:extLst>
              <a:ext uri="{FF2B5EF4-FFF2-40B4-BE49-F238E27FC236}">
                <a16:creationId xmlns:a16="http://schemas.microsoft.com/office/drawing/2014/main" id="{88D78E73-7A8B-DA6D-AA3B-AFB9F7A8B65F}"/>
              </a:ext>
            </a:extLst>
          </p:cNvPr>
          <p:cNvSpPr txBox="1"/>
          <p:nvPr/>
        </p:nvSpPr>
        <p:spPr>
          <a:xfrm>
            <a:off x="6524380" y="7124700"/>
            <a:ext cx="5439020" cy="1384995"/>
          </a:xfrm>
          <a:prstGeom prst="rect">
            <a:avLst/>
          </a:prstGeom>
          <a:noFill/>
        </p:spPr>
        <p:txBody>
          <a:bodyPr wrap="square" rtlCol="0">
            <a:spAutoFit/>
          </a:bodyPr>
          <a:lstStyle/>
          <a:p>
            <a:r>
              <a:rPr lang="en-US" sz="2400" dirty="0">
                <a:solidFill>
                  <a:schemeClr val="bg1"/>
                </a:solidFill>
                <a:latin typeface="Montserrat Bold" panose="00000800000000000000" charset="0"/>
              </a:rPr>
              <a:t>RF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89%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93% precision for No Sales, 66% precision for Sales</a:t>
            </a:r>
          </a:p>
        </p:txBody>
      </p:sp>
      <p:pic>
        <p:nvPicPr>
          <p:cNvPr id="20" name="Picture 19">
            <a:extLst>
              <a:ext uri="{FF2B5EF4-FFF2-40B4-BE49-F238E27FC236}">
                <a16:creationId xmlns:a16="http://schemas.microsoft.com/office/drawing/2014/main" id="{8193FEC0-6C61-BF53-D2AD-8E0863CCE5B6}"/>
              </a:ext>
            </a:extLst>
          </p:cNvPr>
          <p:cNvPicPr>
            <a:picLocks noChangeAspect="1"/>
          </p:cNvPicPr>
          <p:nvPr/>
        </p:nvPicPr>
        <p:blipFill>
          <a:blip r:embed="rId6"/>
          <a:stretch>
            <a:fillRect/>
          </a:stretch>
        </p:blipFill>
        <p:spPr>
          <a:xfrm>
            <a:off x="12115800" y="6934258"/>
            <a:ext cx="5969404" cy="2209446"/>
          </a:xfrm>
          <a:prstGeom prst="rect">
            <a:avLst/>
          </a:prstGeom>
        </p:spPr>
      </p:pic>
    </p:spTree>
    <p:extLst>
      <p:ext uri="{BB962C8B-B14F-4D97-AF65-F5344CB8AC3E}">
        <p14:creationId xmlns:p14="http://schemas.microsoft.com/office/powerpoint/2010/main" val="24194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3" name="TextBox 3"/>
          <p:cNvSpPr txBox="1"/>
          <p:nvPr/>
        </p:nvSpPr>
        <p:spPr>
          <a:xfrm>
            <a:off x="4385516" y="1600434"/>
            <a:ext cx="8669388" cy="910506"/>
          </a:xfrm>
          <a:prstGeom prst="rect">
            <a:avLst/>
          </a:prstGeom>
        </p:spPr>
        <p:txBody>
          <a:bodyPr lIns="0" tIns="0" rIns="0" bIns="0" rtlCol="0" anchor="t">
            <a:spAutoFit/>
          </a:bodyPr>
          <a:lstStyle/>
          <a:p>
            <a:pPr algn="ctr">
              <a:lnSpc>
                <a:spcPts val="7120"/>
              </a:lnSpc>
            </a:pPr>
            <a:r>
              <a:rPr lang="en-US" sz="8000" b="1" dirty="0">
                <a:solidFill>
                  <a:srgbClr val="FFFFFF"/>
                </a:solidFill>
                <a:latin typeface="Barlow Bold"/>
                <a:ea typeface="Barlow Bold"/>
                <a:cs typeface="Barlow Bold"/>
                <a:sym typeface="Barlow Bold"/>
              </a:rPr>
              <a:t>Our Model</a:t>
            </a:r>
          </a:p>
        </p:txBody>
      </p:sp>
      <p:sp>
        <p:nvSpPr>
          <p:cNvPr id="12" name="Freeform 12"/>
          <p:cNvSpPr/>
          <p:nvPr/>
        </p:nvSpPr>
        <p:spPr>
          <a:xfrm>
            <a:off x="11420341" y="8343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3099044" y="4229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3082479" y="2836745"/>
            <a:ext cx="11275461" cy="1313693"/>
          </a:xfrm>
          <a:prstGeom prst="rect">
            <a:avLst/>
          </a:prstGeom>
        </p:spPr>
        <p:txBody>
          <a:bodyPr lIns="0" tIns="0" rIns="0" bIns="0" rtlCol="0" anchor="t">
            <a:spAutoFit/>
          </a:bodyPr>
          <a:lstStyle/>
          <a:p>
            <a:pPr algn="ctr">
              <a:lnSpc>
                <a:spcPts val="2580"/>
              </a:lnSpc>
            </a:pPr>
            <a:r>
              <a:rPr lang="en-US" sz="2400" dirty="0">
                <a:solidFill>
                  <a:schemeClr val="bg1"/>
                </a:solidFill>
                <a:latin typeface="Montserrat" panose="00000500000000000000" pitchFamily="2" charset="0"/>
              </a:rPr>
              <a:t>We achieved our </a:t>
            </a:r>
            <a:r>
              <a:rPr lang="en-US" sz="2400" b="1" dirty="0">
                <a:solidFill>
                  <a:schemeClr val="bg1"/>
                </a:solidFill>
                <a:latin typeface="Montserrat" panose="00000500000000000000" pitchFamily="2" charset="0"/>
              </a:rPr>
              <a:t>90% accuracy </a:t>
            </a:r>
            <a:r>
              <a:rPr lang="en-US" sz="2400" dirty="0">
                <a:solidFill>
                  <a:schemeClr val="bg1"/>
                </a:solidFill>
                <a:latin typeface="Montserrat" panose="00000500000000000000" pitchFamily="2" charset="0"/>
              </a:rPr>
              <a:t>model with Random Forest. We optimized it with less </a:t>
            </a:r>
            <a:r>
              <a:rPr lang="en-US" sz="2400" b="1" dirty="0">
                <a:solidFill>
                  <a:schemeClr val="bg1"/>
                </a:solidFill>
                <a:latin typeface="Montserrat" panose="00000500000000000000" pitchFamily="2" charset="0"/>
              </a:rPr>
              <a:t>Estimators</a:t>
            </a:r>
            <a:r>
              <a:rPr lang="en-US" sz="2400" dirty="0">
                <a:solidFill>
                  <a:schemeClr val="bg1"/>
                </a:solidFill>
                <a:latin typeface="Montserrat" panose="00000500000000000000" pitchFamily="2" charset="0"/>
              </a:rPr>
              <a:t>, deeper </a:t>
            </a:r>
            <a:r>
              <a:rPr lang="en-US" sz="2400" b="1" dirty="0">
                <a:solidFill>
                  <a:schemeClr val="bg1"/>
                </a:solidFill>
                <a:latin typeface="Montserrat" panose="00000500000000000000" pitchFamily="2" charset="0"/>
              </a:rPr>
              <a:t>Depth</a:t>
            </a:r>
            <a:r>
              <a:rPr lang="en-US" sz="2400" dirty="0">
                <a:solidFill>
                  <a:schemeClr val="bg1"/>
                </a:solidFill>
                <a:latin typeface="Montserrat" panose="00000500000000000000" pitchFamily="2" charset="0"/>
              </a:rPr>
              <a:t>, more sample </a:t>
            </a:r>
            <a:r>
              <a:rPr lang="en-US" sz="2400" b="1" dirty="0">
                <a:solidFill>
                  <a:schemeClr val="bg1"/>
                </a:solidFill>
                <a:latin typeface="Montserrat" panose="00000500000000000000" pitchFamily="2" charset="0"/>
              </a:rPr>
              <a:t>Splits</a:t>
            </a:r>
            <a:r>
              <a:rPr lang="en-US" sz="2400" dirty="0">
                <a:solidFill>
                  <a:schemeClr val="bg1"/>
                </a:solidFill>
                <a:latin typeface="Montserrat" panose="00000500000000000000" pitchFamily="2" charset="0"/>
              </a:rPr>
              <a:t>, increased </a:t>
            </a:r>
            <a:r>
              <a:rPr lang="en-US" sz="2400" b="1" dirty="0">
                <a:solidFill>
                  <a:schemeClr val="bg1"/>
                </a:solidFill>
                <a:latin typeface="Montserrat" panose="00000500000000000000" pitchFamily="2" charset="0"/>
              </a:rPr>
              <a:t>Random States</a:t>
            </a:r>
            <a:r>
              <a:rPr lang="en-US" sz="2400" dirty="0">
                <a:solidFill>
                  <a:schemeClr val="bg1"/>
                </a:solidFill>
                <a:latin typeface="Montserrat" panose="00000500000000000000" pitchFamily="2" charset="0"/>
              </a:rPr>
              <a:t>, and keeping the </a:t>
            </a:r>
            <a:r>
              <a:rPr lang="en-US" sz="2400" b="1" dirty="0">
                <a:solidFill>
                  <a:schemeClr val="bg1"/>
                </a:solidFill>
                <a:latin typeface="Montserrat" panose="00000500000000000000" pitchFamily="2" charset="0"/>
              </a:rPr>
              <a:t>Weight</a:t>
            </a:r>
            <a:r>
              <a:rPr lang="en-US" sz="2400" dirty="0">
                <a:solidFill>
                  <a:schemeClr val="bg1"/>
                </a:solidFill>
                <a:latin typeface="Montserrat" panose="00000500000000000000" pitchFamily="2" charset="0"/>
              </a:rPr>
              <a:t> Balanced.</a:t>
            </a:r>
          </a:p>
          <a:p>
            <a:pPr algn="ctr">
              <a:lnSpc>
                <a:spcPts val="2580"/>
              </a:lnSpc>
            </a:pPr>
            <a:endParaRPr lang="en-US" sz="2000" spc="-110" dirty="0">
              <a:solidFill>
                <a:srgbClr val="FFFFFF"/>
              </a:solidFill>
              <a:latin typeface="Montserrat"/>
              <a:ea typeface="Montserrat"/>
              <a:cs typeface="Montserrat"/>
              <a:sym typeface="Montserrat"/>
            </a:endParaRPr>
          </a:p>
        </p:txBody>
      </p:sp>
      <p:pic>
        <p:nvPicPr>
          <p:cNvPr id="16" name="Picture 15">
            <a:extLst>
              <a:ext uri="{FF2B5EF4-FFF2-40B4-BE49-F238E27FC236}">
                <a16:creationId xmlns:a16="http://schemas.microsoft.com/office/drawing/2014/main" id="{5B1ED1C2-9C2A-3B93-31B5-683A54C45F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085003" y="4485035"/>
            <a:ext cx="6207906" cy="4606499"/>
          </a:xfrm>
          <a:prstGeom prst="rect">
            <a:avLst/>
          </a:prstGeom>
        </p:spPr>
      </p:pic>
      <p:pic>
        <p:nvPicPr>
          <p:cNvPr id="19" name="Picture 18">
            <a:extLst>
              <a:ext uri="{FF2B5EF4-FFF2-40B4-BE49-F238E27FC236}">
                <a16:creationId xmlns:a16="http://schemas.microsoft.com/office/drawing/2014/main" id="{3013669F-036A-2F3E-2F95-43CB0AC52E39}"/>
              </a:ext>
            </a:extLst>
          </p:cNvPr>
          <p:cNvPicPr>
            <a:picLocks noChangeAspect="1"/>
          </p:cNvPicPr>
          <p:nvPr/>
        </p:nvPicPr>
        <p:blipFill>
          <a:blip r:embed="rId6"/>
          <a:stretch>
            <a:fillRect/>
          </a:stretch>
        </p:blipFill>
        <p:spPr>
          <a:xfrm>
            <a:off x="-22874" y="4476243"/>
            <a:ext cx="6207906" cy="4606499"/>
          </a:xfrm>
          <a:prstGeom prst="rect">
            <a:avLst/>
          </a:prstGeom>
        </p:spPr>
      </p:pic>
      <p:pic>
        <p:nvPicPr>
          <p:cNvPr id="21" name="Picture 20">
            <a:extLst>
              <a:ext uri="{FF2B5EF4-FFF2-40B4-BE49-F238E27FC236}">
                <a16:creationId xmlns:a16="http://schemas.microsoft.com/office/drawing/2014/main" id="{9DC2A918-3E3D-1879-947A-508604B3911B}"/>
              </a:ext>
            </a:extLst>
          </p:cNvPr>
          <p:cNvPicPr>
            <a:picLocks noChangeAspect="1"/>
          </p:cNvPicPr>
          <p:nvPr/>
        </p:nvPicPr>
        <p:blipFill>
          <a:blip r:embed="rId7"/>
          <a:stretch>
            <a:fillRect/>
          </a:stretch>
        </p:blipFill>
        <p:spPr>
          <a:xfrm>
            <a:off x="6185032" y="4476243"/>
            <a:ext cx="5895062" cy="4606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905FC2F-261B-DA3B-6F2A-EE0616A7FEE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04C970B-2193-D5A8-B4AC-33C4EA4BB207}"/>
              </a:ext>
            </a:extLst>
          </p:cNvPr>
          <p:cNvSpPr txBox="1"/>
          <p:nvPr/>
        </p:nvSpPr>
        <p:spPr>
          <a:xfrm>
            <a:off x="1371600" y="1063216"/>
            <a:ext cx="15808553" cy="910506"/>
          </a:xfrm>
          <a:prstGeom prst="rect">
            <a:avLst/>
          </a:prstGeom>
        </p:spPr>
        <p:txBody>
          <a:bodyPr wrap="square" lIns="0" tIns="0" rIns="0" bIns="0" rtlCol="0" anchor="t">
            <a:spAutoFit/>
          </a:bodyPr>
          <a:lstStyle/>
          <a:p>
            <a:pPr algn="ctr">
              <a:lnSpc>
                <a:spcPts val="7120"/>
              </a:lnSpc>
            </a:pPr>
            <a:r>
              <a:rPr lang="en-US" sz="8000" b="1" dirty="0">
                <a:solidFill>
                  <a:srgbClr val="FFFFFF"/>
                </a:solidFill>
                <a:latin typeface="Barlow Bold"/>
                <a:ea typeface="Barlow Bold"/>
                <a:cs typeface="Barlow Bold"/>
                <a:sym typeface="Barlow Bold"/>
              </a:rPr>
              <a:t>Final Model Analysis</a:t>
            </a:r>
          </a:p>
        </p:txBody>
      </p:sp>
      <p:sp>
        <p:nvSpPr>
          <p:cNvPr id="14" name="TextBox 14">
            <a:extLst>
              <a:ext uri="{FF2B5EF4-FFF2-40B4-BE49-F238E27FC236}">
                <a16:creationId xmlns:a16="http://schemas.microsoft.com/office/drawing/2014/main" id="{8E614A8D-970A-B30F-51DB-EBBA25A54876}"/>
              </a:ext>
            </a:extLst>
          </p:cNvPr>
          <p:cNvSpPr txBox="1"/>
          <p:nvPr/>
        </p:nvSpPr>
        <p:spPr>
          <a:xfrm>
            <a:off x="2895600" y="2599287"/>
            <a:ext cx="11887200" cy="1980542"/>
          </a:xfrm>
          <a:prstGeom prst="rect">
            <a:avLst/>
          </a:prstGeom>
        </p:spPr>
        <p:txBody>
          <a:bodyPr wrap="square" lIns="0" tIns="0" rIns="0" bIns="0" rtlCol="0" anchor="t">
            <a:spAutoFit/>
          </a:bodyPr>
          <a:lstStyle/>
          <a:p>
            <a:pPr>
              <a:lnSpc>
                <a:spcPts val="2580"/>
              </a:lnSpc>
            </a:pPr>
            <a:r>
              <a:rPr lang="en-US" sz="2400" dirty="0">
                <a:solidFill>
                  <a:schemeClr val="bg1"/>
                </a:solidFill>
                <a:latin typeface="Montserrat" panose="00000500000000000000" pitchFamily="2" charset="0"/>
              </a:rPr>
              <a:t>After optimizing our final model, we re-ran our analysis and predictions! </a:t>
            </a:r>
          </a:p>
          <a:p>
            <a:pPr algn="ctr">
              <a:lnSpc>
                <a:spcPts val="2580"/>
              </a:lnSpc>
            </a:pPr>
            <a:r>
              <a:rPr lang="en-US" sz="2400" dirty="0">
                <a:solidFill>
                  <a:schemeClr val="bg1"/>
                </a:solidFill>
                <a:latin typeface="Montserrat" panose="00000500000000000000" pitchFamily="2" charset="0"/>
              </a:rPr>
              <a:t>Here’s how it turned out:</a:t>
            </a:r>
          </a:p>
          <a:p>
            <a:pPr algn="ctr">
              <a:lnSpc>
                <a:spcPts val="2580"/>
              </a:lnSpc>
            </a:pPr>
            <a:r>
              <a:rPr lang="en-US" sz="2400" b="1" dirty="0">
                <a:solidFill>
                  <a:schemeClr val="bg1"/>
                </a:solidFill>
                <a:latin typeface="Montserrat" panose="00000500000000000000" pitchFamily="2" charset="0"/>
              </a:rPr>
              <a:t>Page Values:</a:t>
            </a:r>
            <a:r>
              <a:rPr lang="en-US" sz="2400" dirty="0">
                <a:solidFill>
                  <a:schemeClr val="bg1"/>
                </a:solidFill>
                <a:latin typeface="Montserrat" panose="00000500000000000000" pitchFamily="2" charset="0"/>
              </a:rPr>
              <a:t> 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85.6%</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79%</a:t>
            </a:r>
          </a:p>
          <a:p>
            <a:pPr algn="ctr">
              <a:lnSpc>
                <a:spcPts val="2580"/>
              </a:lnSpc>
            </a:pPr>
            <a:r>
              <a:rPr lang="en-US" sz="2400" b="1" dirty="0">
                <a:solidFill>
                  <a:schemeClr val="bg1"/>
                </a:solidFill>
                <a:latin typeface="Montserrat" panose="00000500000000000000" pitchFamily="2" charset="0"/>
              </a:rPr>
              <a:t>Product Duration:</a:t>
            </a:r>
            <a:r>
              <a:rPr lang="en-US" sz="2400" dirty="0">
                <a:solidFill>
                  <a:schemeClr val="bg1"/>
                </a:solidFill>
                <a:latin typeface="Montserrat" panose="00000500000000000000" pitchFamily="2" charset="0"/>
              </a:rPr>
              <a:t> 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13.1</a:t>
            </a:r>
            <a:r>
              <a:rPr lang="en-US" sz="2400" dirty="0">
                <a:solidFill>
                  <a:schemeClr val="bg1"/>
                </a:solidFill>
                <a:latin typeface="Montserrat" panose="00000500000000000000" pitchFamily="2" charset="0"/>
              </a:rPr>
              <a:t>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11.4%</a:t>
            </a:r>
          </a:p>
          <a:p>
            <a:pPr algn="ctr">
              <a:lnSpc>
                <a:spcPts val="2580"/>
              </a:lnSpc>
            </a:pPr>
            <a:r>
              <a:rPr lang="en-US" sz="2400" b="1" dirty="0">
                <a:solidFill>
                  <a:schemeClr val="bg1"/>
                </a:solidFill>
                <a:latin typeface="Montserrat" panose="00000500000000000000" pitchFamily="2" charset="0"/>
              </a:rPr>
              <a:t>Product Pages: </a:t>
            </a:r>
            <a:r>
              <a:rPr lang="en-US" sz="2400" dirty="0">
                <a:solidFill>
                  <a:schemeClr val="bg1"/>
                </a:solidFill>
                <a:latin typeface="Montserrat" panose="00000500000000000000" pitchFamily="2" charset="0"/>
              </a:rPr>
              <a:t>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14.4%</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10.4%</a:t>
            </a:r>
          </a:p>
          <a:p>
            <a:pPr algn="ctr">
              <a:lnSpc>
                <a:spcPts val="2580"/>
              </a:lnSpc>
            </a:pPr>
            <a:endParaRPr lang="en-US" sz="2000" spc="-110" dirty="0">
              <a:solidFill>
                <a:srgbClr val="FFFFFF"/>
              </a:solidFill>
              <a:latin typeface="Montserrat"/>
              <a:ea typeface="Montserrat"/>
              <a:cs typeface="Montserrat"/>
              <a:sym typeface="Montserrat"/>
            </a:endParaRPr>
          </a:p>
        </p:txBody>
      </p:sp>
      <p:grpSp>
        <p:nvGrpSpPr>
          <p:cNvPr id="2" name="Group 3">
            <a:extLst>
              <a:ext uri="{FF2B5EF4-FFF2-40B4-BE49-F238E27FC236}">
                <a16:creationId xmlns:a16="http://schemas.microsoft.com/office/drawing/2014/main" id="{A906C8FF-46E8-AD15-BA1A-5C2962D917B1}"/>
              </a:ext>
            </a:extLst>
          </p:cNvPr>
          <p:cNvGrpSpPr/>
          <p:nvPr/>
        </p:nvGrpSpPr>
        <p:grpSpPr>
          <a:xfrm>
            <a:off x="1143000" y="4706451"/>
            <a:ext cx="5705408" cy="818049"/>
            <a:chOff x="0" y="0"/>
            <a:chExt cx="993276" cy="131409"/>
          </a:xfrm>
        </p:grpSpPr>
        <p:sp>
          <p:nvSpPr>
            <p:cNvPr id="4" name="Freeform 4">
              <a:extLst>
                <a:ext uri="{FF2B5EF4-FFF2-40B4-BE49-F238E27FC236}">
                  <a16:creationId xmlns:a16="http://schemas.microsoft.com/office/drawing/2014/main" id="{A0D3DB35-57AC-AEBF-E45E-072F8BB2CE9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A6F4C5EF-4A9A-9270-3DE4-59919F141821}"/>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8" name="TextBox 7">
            <a:extLst>
              <a:ext uri="{FF2B5EF4-FFF2-40B4-BE49-F238E27FC236}">
                <a16:creationId xmlns:a16="http://schemas.microsoft.com/office/drawing/2014/main" id="{B4387AEE-D331-BFBD-EC9F-24AB0EB81565}"/>
              </a:ext>
            </a:extLst>
          </p:cNvPr>
          <p:cNvSpPr txBox="1"/>
          <p:nvPr/>
        </p:nvSpPr>
        <p:spPr>
          <a:xfrm>
            <a:off x="1909867" y="4876305"/>
            <a:ext cx="4171673" cy="508088"/>
          </a:xfrm>
          <a:prstGeom prst="rect">
            <a:avLst/>
          </a:prstGeom>
          <a:noFill/>
        </p:spPr>
        <p:txBody>
          <a:bodyPr wrap="square" rtlCol="0">
            <a:spAutoFit/>
          </a:bodyPr>
          <a:lstStyle/>
          <a:p>
            <a:pPr algn="ctr">
              <a:lnSpc>
                <a:spcPts val="3406"/>
              </a:lnSpc>
            </a:pPr>
            <a:r>
              <a:rPr lang="en-US" sz="2800" b="1" spc="87" dirty="0">
                <a:solidFill>
                  <a:srgbClr val="011442"/>
                </a:solidFill>
                <a:latin typeface="Montserrat Bold"/>
                <a:ea typeface="Montserrat Bold"/>
                <a:cs typeface="Montserrat Bold"/>
                <a:sym typeface="Montserrat Bold"/>
              </a:rPr>
              <a:t>Why did it change? </a:t>
            </a:r>
          </a:p>
        </p:txBody>
      </p:sp>
      <p:grpSp>
        <p:nvGrpSpPr>
          <p:cNvPr id="9" name="Group 3">
            <a:extLst>
              <a:ext uri="{FF2B5EF4-FFF2-40B4-BE49-F238E27FC236}">
                <a16:creationId xmlns:a16="http://schemas.microsoft.com/office/drawing/2014/main" id="{48DF0F4D-3C17-59AE-BB0A-3516F473F78F}"/>
              </a:ext>
            </a:extLst>
          </p:cNvPr>
          <p:cNvGrpSpPr/>
          <p:nvPr/>
        </p:nvGrpSpPr>
        <p:grpSpPr>
          <a:xfrm>
            <a:off x="8947630" y="4716458"/>
            <a:ext cx="9195489" cy="818049"/>
            <a:chOff x="0" y="0"/>
            <a:chExt cx="993276" cy="131409"/>
          </a:xfrm>
        </p:grpSpPr>
        <p:sp>
          <p:nvSpPr>
            <p:cNvPr id="10" name="Freeform 4">
              <a:extLst>
                <a:ext uri="{FF2B5EF4-FFF2-40B4-BE49-F238E27FC236}">
                  <a16:creationId xmlns:a16="http://schemas.microsoft.com/office/drawing/2014/main" id="{F190D524-4789-E790-2C5E-29808421342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dirty="0"/>
            </a:p>
          </p:txBody>
        </p:sp>
        <p:sp>
          <p:nvSpPr>
            <p:cNvPr id="11" name="TextBox 5">
              <a:extLst>
                <a:ext uri="{FF2B5EF4-FFF2-40B4-BE49-F238E27FC236}">
                  <a16:creationId xmlns:a16="http://schemas.microsoft.com/office/drawing/2014/main" id="{0B62CE0C-F558-A849-AF5D-E0F422790F60}"/>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7" name="TextBox 16">
            <a:extLst>
              <a:ext uri="{FF2B5EF4-FFF2-40B4-BE49-F238E27FC236}">
                <a16:creationId xmlns:a16="http://schemas.microsoft.com/office/drawing/2014/main" id="{03FEFB97-5EBD-A251-9096-BAA5F929745F}"/>
              </a:ext>
            </a:extLst>
          </p:cNvPr>
          <p:cNvSpPr txBox="1"/>
          <p:nvPr/>
        </p:nvSpPr>
        <p:spPr>
          <a:xfrm>
            <a:off x="11632495" y="4893653"/>
            <a:ext cx="3999947" cy="508088"/>
          </a:xfrm>
          <a:prstGeom prst="rect">
            <a:avLst/>
          </a:prstGeom>
          <a:noFill/>
        </p:spPr>
        <p:txBody>
          <a:bodyPr wrap="square">
            <a:spAutoFit/>
          </a:bodyPr>
          <a:lstStyle/>
          <a:p>
            <a:pPr algn="ctr">
              <a:lnSpc>
                <a:spcPts val="3406"/>
              </a:lnSpc>
            </a:pPr>
            <a:r>
              <a:rPr lang="en-US" sz="2800" b="1" spc="87" dirty="0">
                <a:solidFill>
                  <a:srgbClr val="011442"/>
                </a:solidFill>
                <a:latin typeface="Montserrat Bold"/>
                <a:ea typeface="Montserrat Bold"/>
                <a:cs typeface="Montserrat Bold"/>
                <a:sym typeface="Montserrat Bold"/>
              </a:rPr>
              <a:t>Why is it good? </a:t>
            </a:r>
          </a:p>
        </p:txBody>
      </p:sp>
      <p:sp>
        <p:nvSpPr>
          <p:cNvPr id="18" name="TextBox 17">
            <a:extLst>
              <a:ext uri="{FF2B5EF4-FFF2-40B4-BE49-F238E27FC236}">
                <a16:creationId xmlns:a16="http://schemas.microsoft.com/office/drawing/2014/main" id="{11C6C6C0-AAAB-8165-6273-203DFA5C59FA}"/>
              </a:ext>
            </a:extLst>
          </p:cNvPr>
          <p:cNvSpPr txBox="1"/>
          <p:nvPr/>
        </p:nvSpPr>
        <p:spPr>
          <a:xfrm>
            <a:off x="1096107" y="5812184"/>
            <a:ext cx="5787162" cy="1938992"/>
          </a:xfrm>
          <a:prstGeom prst="rect">
            <a:avLst/>
          </a:prstGeom>
          <a:noFill/>
        </p:spPr>
        <p:txBody>
          <a:bodyPr wrap="none" rtlCol="0">
            <a:spAutoFit/>
          </a:bodyPr>
          <a:lstStyle/>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Better </a:t>
            </a:r>
            <a:r>
              <a:rPr lang="en-US" sz="2400" b="1" dirty="0">
                <a:solidFill>
                  <a:schemeClr val="bg1"/>
                </a:solidFill>
                <a:latin typeface="Montserrat" panose="00000500000000000000" pitchFamily="2" charset="0"/>
              </a:rPr>
              <a:t>Calibration</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Reliable</a:t>
            </a:r>
            <a:r>
              <a:rPr lang="en-US" sz="2400" dirty="0">
                <a:solidFill>
                  <a:schemeClr val="bg1"/>
                </a:solidFill>
                <a:latin typeface="Montserrat" panose="00000500000000000000" pitchFamily="2" charset="0"/>
              </a:rPr>
              <a:t> Confidence</a:t>
            </a:r>
          </a:p>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Not</a:t>
            </a:r>
            <a:r>
              <a:rPr lang="en-US" sz="2400" dirty="0">
                <a:solidFill>
                  <a:schemeClr val="bg1"/>
                </a:solidFill>
                <a:latin typeface="Montserrat" panose="00000500000000000000" pitchFamily="2" charset="0"/>
              </a:rPr>
              <a:t> Overfit</a:t>
            </a:r>
          </a:p>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Averages</a:t>
            </a:r>
            <a:r>
              <a:rPr lang="en-US" sz="2400" dirty="0">
                <a:solidFill>
                  <a:schemeClr val="bg1"/>
                </a:solidFill>
                <a:latin typeface="Montserrat" panose="00000500000000000000" pitchFamily="2" charset="0"/>
              </a:rPr>
              <a:t> out </a:t>
            </a:r>
            <a:r>
              <a:rPr lang="en-US" sz="2400" b="1" dirty="0">
                <a:solidFill>
                  <a:schemeClr val="bg1"/>
                </a:solidFill>
                <a:latin typeface="Montserrat" panose="00000500000000000000" pitchFamily="2" charset="0"/>
              </a:rPr>
              <a:t>extreme</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Favors </a:t>
            </a:r>
            <a:r>
              <a:rPr lang="en-US" sz="2400" b="1" dirty="0">
                <a:solidFill>
                  <a:schemeClr val="bg1"/>
                </a:solidFill>
                <a:latin typeface="Montserrat" panose="00000500000000000000" pitchFamily="2" charset="0"/>
              </a:rPr>
              <a:t>generalizations</a:t>
            </a:r>
          </a:p>
        </p:txBody>
      </p:sp>
      <p:sp>
        <p:nvSpPr>
          <p:cNvPr id="20" name="TextBox 19">
            <a:extLst>
              <a:ext uri="{FF2B5EF4-FFF2-40B4-BE49-F238E27FC236}">
                <a16:creationId xmlns:a16="http://schemas.microsoft.com/office/drawing/2014/main" id="{6F247037-D711-8F41-E7C5-300FDFF5D3A3}"/>
              </a:ext>
            </a:extLst>
          </p:cNvPr>
          <p:cNvSpPr txBox="1"/>
          <p:nvPr/>
        </p:nvSpPr>
        <p:spPr>
          <a:xfrm>
            <a:off x="8947630" y="5715566"/>
            <a:ext cx="9369678" cy="2308324"/>
          </a:xfrm>
          <a:prstGeom prst="rect">
            <a:avLst/>
          </a:prstGeom>
          <a:noFill/>
        </p:spPr>
        <p:txBody>
          <a:bodyPr wrap="square">
            <a:spAutoFit/>
          </a:bodyPr>
          <a:lstStyle/>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honest</a:t>
            </a:r>
            <a:r>
              <a:rPr lang="en-US" sz="2400" dirty="0">
                <a:solidFill>
                  <a:schemeClr val="bg1"/>
                </a:solidFill>
                <a:latin typeface="Montserrat" panose="00000500000000000000" pitchFamily="2" charset="0"/>
              </a:rPr>
              <a:t> about </a:t>
            </a:r>
            <a:r>
              <a:rPr lang="en-US" sz="2400" b="1" dirty="0">
                <a:solidFill>
                  <a:schemeClr val="bg1"/>
                </a:solidFill>
                <a:latin typeface="Montserrat" panose="00000500000000000000" pitchFamily="2" charset="0"/>
              </a:rPr>
              <a:t>Uncertainty</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Moderate</a:t>
            </a:r>
            <a:r>
              <a:rPr lang="en-US" sz="2400" dirty="0">
                <a:solidFill>
                  <a:schemeClr val="bg1"/>
                </a:solidFill>
                <a:latin typeface="Montserrat" panose="00000500000000000000" pitchFamily="2" charset="0"/>
              </a:rPr>
              <a:t>, </a:t>
            </a:r>
            <a:r>
              <a:rPr lang="en-US" sz="2400" b="1" dirty="0">
                <a:solidFill>
                  <a:schemeClr val="bg1"/>
                </a:solidFill>
                <a:latin typeface="Montserrat" panose="00000500000000000000" pitchFamily="2" charset="0"/>
              </a:rPr>
              <a:t>stable</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Traded </a:t>
            </a:r>
            <a:r>
              <a:rPr lang="en-US" sz="2400" b="1" dirty="0">
                <a:solidFill>
                  <a:schemeClr val="bg1"/>
                </a:solidFill>
                <a:latin typeface="Montserrat" panose="00000500000000000000" pitchFamily="2" charset="0"/>
              </a:rPr>
              <a:t>overconfident</a:t>
            </a:r>
            <a:r>
              <a:rPr lang="en-US" sz="2400" dirty="0">
                <a:solidFill>
                  <a:schemeClr val="bg1"/>
                </a:solidFill>
                <a:latin typeface="Montserrat" panose="00000500000000000000" pitchFamily="2" charset="0"/>
              </a:rPr>
              <a:t> predictions for </a:t>
            </a:r>
            <a:r>
              <a:rPr lang="en-US" sz="2400" b="1" dirty="0">
                <a:solidFill>
                  <a:schemeClr val="bg1"/>
                </a:solidFill>
                <a:latin typeface="Montserrat" panose="00000500000000000000" pitchFamily="2" charset="0"/>
              </a:rPr>
              <a:t>better accuracy</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Higher accuracy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lower max probabilities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Better Model</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Increased </a:t>
            </a:r>
            <a:r>
              <a:rPr lang="en-US" sz="2400" b="1" dirty="0">
                <a:solidFill>
                  <a:schemeClr val="bg1"/>
                </a:solidFill>
                <a:latin typeface="Montserrat" panose="00000500000000000000" pitchFamily="2" charset="0"/>
              </a:rPr>
              <a:t>trustworthy</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Better </a:t>
            </a:r>
            <a:r>
              <a:rPr lang="en-US" sz="2400" b="1" dirty="0">
                <a:solidFill>
                  <a:schemeClr val="bg1"/>
                </a:solidFill>
                <a:latin typeface="Montserrat" panose="00000500000000000000" pitchFamily="2" charset="0"/>
              </a:rPr>
              <a:t>real-world</a:t>
            </a:r>
            <a:r>
              <a:rPr lang="en-US" sz="2400" dirty="0">
                <a:solidFill>
                  <a:schemeClr val="bg1"/>
                </a:solidFill>
                <a:latin typeface="Montserrat" panose="00000500000000000000" pitchFamily="2" charset="0"/>
              </a:rPr>
              <a:t> performance</a:t>
            </a:r>
          </a:p>
        </p:txBody>
      </p:sp>
    </p:spTree>
    <p:extLst>
      <p:ext uri="{BB962C8B-B14F-4D97-AF65-F5344CB8AC3E}">
        <p14:creationId xmlns:p14="http://schemas.microsoft.com/office/powerpoint/2010/main" val="121144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14772D74-CB97-D64E-6716-9F6B4B6ACD30}"/>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57F953B-127F-6D0E-9C67-FB7D8356A73F}"/>
              </a:ext>
            </a:extLst>
          </p:cNvPr>
          <p:cNvSpPr txBox="1"/>
          <p:nvPr/>
        </p:nvSpPr>
        <p:spPr>
          <a:xfrm>
            <a:off x="5086350" y="2625493"/>
            <a:ext cx="8669388" cy="991236"/>
          </a:xfrm>
          <a:prstGeom prst="rect">
            <a:avLst/>
          </a:prstGeom>
        </p:spPr>
        <p:txBody>
          <a:bodyPr lIns="0" tIns="0" rIns="0" bIns="0" rtlCol="0" anchor="t">
            <a:spAutoFit/>
          </a:bodyPr>
          <a:lstStyle/>
          <a:p>
            <a:pPr algn="ctr">
              <a:lnSpc>
                <a:spcPts val="7120"/>
              </a:lnSpc>
            </a:pPr>
            <a:r>
              <a:rPr lang="en-US" sz="8000" b="1">
                <a:solidFill>
                  <a:srgbClr val="FFFFFF"/>
                </a:solidFill>
                <a:latin typeface="Barlow Bold"/>
                <a:ea typeface="Barlow Bold"/>
                <a:cs typeface="Barlow Bold"/>
                <a:sym typeface="Barlow Bold"/>
              </a:rPr>
              <a:t>CONCLUSION</a:t>
            </a:r>
          </a:p>
        </p:txBody>
      </p:sp>
      <p:grpSp>
        <p:nvGrpSpPr>
          <p:cNvPr id="4" name="Group 4">
            <a:extLst>
              <a:ext uri="{FF2B5EF4-FFF2-40B4-BE49-F238E27FC236}">
                <a16:creationId xmlns:a16="http://schemas.microsoft.com/office/drawing/2014/main" id="{FC3F7B9D-285F-6664-CFE8-A4F6B8C6F597}"/>
              </a:ext>
            </a:extLst>
          </p:cNvPr>
          <p:cNvGrpSpPr/>
          <p:nvPr/>
        </p:nvGrpSpPr>
        <p:grpSpPr>
          <a:xfrm>
            <a:off x="13054904" y="-558302"/>
            <a:ext cx="4736144" cy="4101287"/>
            <a:chOff x="0" y="0"/>
            <a:chExt cx="4282440" cy="3708400"/>
          </a:xfrm>
        </p:grpSpPr>
        <p:sp>
          <p:nvSpPr>
            <p:cNvPr id="5" name="Freeform 5">
              <a:extLst>
                <a:ext uri="{FF2B5EF4-FFF2-40B4-BE49-F238E27FC236}">
                  <a16:creationId xmlns:a16="http://schemas.microsoft.com/office/drawing/2014/main" id="{7126BA9D-FAC0-72D5-CCBC-12DAD576351C}"/>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663" b="-36663"/>
              </a:stretch>
            </a:blipFill>
            <a:ln w="57150" cap="sq">
              <a:solidFill>
                <a:srgbClr val="FFFFFF"/>
              </a:solidFill>
              <a:prstDash val="solid"/>
              <a:miter/>
            </a:ln>
          </p:spPr>
          <p:txBody>
            <a:bodyPr/>
            <a:lstStyle/>
            <a:p>
              <a:endParaRPr lang="en-US"/>
            </a:p>
          </p:txBody>
        </p:sp>
      </p:grpSp>
      <p:grpSp>
        <p:nvGrpSpPr>
          <p:cNvPr id="6" name="Group 6">
            <a:extLst>
              <a:ext uri="{FF2B5EF4-FFF2-40B4-BE49-F238E27FC236}">
                <a16:creationId xmlns:a16="http://schemas.microsoft.com/office/drawing/2014/main" id="{D22E330F-A2A8-F25D-4A6D-B7528579F8CD}"/>
              </a:ext>
            </a:extLst>
          </p:cNvPr>
          <p:cNvGrpSpPr/>
          <p:nvPr/>
        </p:nvGrpSpPr>
        <p:grpSpPr>
          <a:xfrm>
            <a:off x="10510841" y="-154468"/>
            <a:ext cx="2544063" cy="2203044"/>
            <a:chOff x="0" y="0"/>
            <a:chExt cx="4282440" cy="3708400"/>
          </a:xfrm>
        </p:grpSpPr>
        <p:sp>
          <p:nvSpPr>
            <p:cNvPr id="7" name="Freeform 7">
              <a:extLst>
                <a:ext uri="{FF2B5EF4-FFF2-40B4-BE49-F238E27FC236}">
                  <a16:creationId xmlns:a16="http://schemas.microsoft.com/office/drawing/2014/main" id="{7833E3B7-0690-36AE-A2D7-44FDE87F1765}"/>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w="57150" cap="sq">
              <a:solidFill>
                <a:srgbClr val="FFFFFF"/>
              </a:solidFill>
              <a:prstDash val="solid"/>
              <a:miter/>
            </a:ln>
          </p:spPr>
          <p:txBody>
            <a:bodyPr/>
            <a:lstStyle/>
            <a:p>
              <a:endParaRPr lang="en-US"/>
            </a:p>
          </p:txBody>
        </p:sp>
      </p:grpSp>
      <p:grpSp>
        <p:nvGrpSpPr>
          <p:cNvPr id="8" name="Group 8">
            <a:extLst>
              <a:ext uri="{FF2B5EF4-FFF2-40B4-BE49-F238E27FC236}">
                <a16:creationId xmlns:a16="http://schemas.microsoft.com/office/drawing/2014/main" id="{8B84A571-D5FD-4FBE-9C04-2374C2A890E6}"/>
              </a:ext>
            </a:extLst>
          </p:cNvPr>
          <p:cNvGrpSpPr/>
          <p:nvPr/>
        </p:nvGrpSpPr>
        <p:grpSpPr>
          <a:xfrm>
            <a:off x="3969246" y="6871286"/>
            <a:ext cx="2544063" cy="2203044"/>
            <a:chOff x="0" y="0"/>
            <a:chExt cx="4282440" cy="3708400"/>
          </a:xfrm>
        </p:grpSpPr>
        <p:sp>
          <p:nvSpPr>
            <p:cNvPr id="9" name="Freeform 9">
              <a:extLst>
                <a:ext uri="{FF2B5EF4-FFF2-40B4-BE49-F238E27FC236}">
                  <a16:creationId xmlns:a16="http://schemas.microsoft.com/office/drawing/2014/main" id="{B1D6EC88-2E43-B38E-28BE-90CF9E24255D}"/>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0662" r="-10662"/>
              </a:stretch>
            </a:blipFill>
            <a:ln w="57150" cap="sq">
              <a:solidFill>
                <a:srgbClr val="FFFFFF"/>
              </a:solidFill>
              <a:prstDash val="solid"/>
              <a:miter/>
            </a:ln>
          </p:spPr>
          <p:txBody>
            <a:bodyPr/>
            <a:lstStyle/>
            <a:p>
              <a:endParaRPr lang="en-US"/>
            </a:p>
          </p:txBody>
        </p:sp>
      </p:grpSp>
      <p:grpSp>
        <p:nvGrpSpPr>
          <p:cNvPr id="10" name="Group 10">
            <a:extLst>
              <a:ext uri="{FF2B5EF4-FFF2-40B4-BE49-F238E27FC236}">
                <a16:creationId xmlns:a16="http://schemas.microsoft.com/office/drawing/2014/main" id="{4624E569-0582-6A82-80CD-ED63E0F40527}"/>
              </a:ext>
            </a:extLst>
          </p:cNvPr>
          <p:cNvGrpSpPr/>
          <p:nvPr/>
        </p:nvGrpSpPr>
        <p:grpSpPr>
          <a:xfrm>
            <a:off x="-912832" y="6528386"/>
            <a:ext cx="5083834" cy="4402371"/>
            <a:chOff x="0" y="0"/>
            <a:chExt cx="4282440" cy="3708400"/>
          </a:xfrm>
        </p:grpSpPr>
        <p:sp>
          <p:nvSpPr>
            <p:cNvPr id="11" name="Freeform 11">
              <a:extLst>
                <a:ext uri="{FF2B5EF4-FFF2-40B4-BE49-F238E27FC236}">
                  <a16:creationId xmlns:a16="http://schemas.microsoft.com/office/drawing/2014/main" id="{2403BB1C-75A0-9C11-3A92-752A9C63E5D2}"/>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w="57150" cap="sq">
              <a:solidFill>
                <a:srgbClr val="FFFFFF"/>
              </a:solidFill>
              <a:prstDash val="solid"/>
              <a:miter/>
            </a:ln>
          </p:spPr>
          <p:txBody>
            <a:bodyPr/>
            <a:lstStyle/>
            <a:p>
              <a:endParaRPr lang="en-US"/>
            </a:p>
          </p:txBody>
        </p:sp>
      </p:grpSp>
      <p:sp>
        <p:nvSpPr>
          <p:cNvPr id="12" name="Freeform 12">
            <a:extLst>
              <a:ext uri="{FF2B5EF4-FFF2-40B4-BE49-F238E27FC236}">
                <a16:creationId xmlns:a16="http://schemas.microsoft.com/office/drawing/2014/main" id="{8C1A68F7-9A5D-E0B0-EB0B-4F8FD40D1BB7}"/>
              </a:ext>
            </a:extLst>
          </p:cNvPr>
          <p:cNvSpPr/>
          <p:nvPr/>
        </p:nvSpPr>
        <p:spPr>
          <a:xfrm>
            <a:off x="11420341" y="8343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B2874C26-4F33-DBD8-3769-509AC7EE03E3}"/>
              </a:ext>
            </a:extLst>
          </p:cNvPr>
          <p:cNvSpPr/>
          <p:nvPr/>
        </p:nvSpPr>
        <p:spPr>
          <a:xfrm>
            <a:off x="144880" y="437651"/>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A5B00960-BE6A-EB50-3A73-27965C581EB2}"/>
              </a:ext>
            </a:extLst>
          </p:cNvPr>
          <p:cNvSpPr txBox="1"/>
          <p:nvPr/>
        </p:nvSpPr>
        <p:spPr>
          <a:xfrm>
            <a:off x="3506269" y="3950921"/>
            <a:ext cx="11275461" cy="2333972"/>
          </a:xfrm>
          <a:prstGeom prst="rect">
            <a:avLst/>
          </a:prstGeom>
        </p:spPr>
        <p:txBody>
          <a:bodyPr lIns="0" tIns="0" rIns="0" bIns="0" rtlCol="0" anchor="t">
            <a:spAutoFit/>
          </a:bodyPr>
          <a:lstStyle/>
          <a:p>
            <a:pPr algn="ctr">
              <a:lnSpc>
                <a:spcPts val="2580"/>
              </a:lnSpc>
            </a:pPr>
            <a:r>
              <a:rPr lang="en-US" sz="2400" spc="-110" dirty="0">
                <a:solidFill>
                  <a:schemeClr val="bg1"/>
                </a:solidFill>
                <a:latin typeface="Montserrat"/>
                <a:ea typeface="Montserrat"/>
                <a:cs typeface="Montserrat"/>
                <a:sym typeface="Montserrat"/>
              </a:rPr>
              <a:t>It’s clear that the way you interact with a website impacts your propensity to make a purchase. The evidence is heavier towards how many pages you visit and how long you stay on that page.  Our model can scale to be used to aid in marketing tactics for businesses to increase the likelihood of a sale with great accuracy and trust.  Future applications can be used in conjunction with psychological sales tactics to increase the occurrences of sales to provide more data for increased optimization.</a:t>
            </a:r>
            <a:endParaRPr lang="en-US" sz="2000" spc="-11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473594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a:p>
        </p:txBody>
      </p:sp>
      <p:sp>
        <p:nvSpPr>
          <p:cNvPr id="4" name="TextBox 4"/>
          <p:cNvSpPr txBox="1"/>
          <p:nvPr/>
        </p:nvSpPr>
        <p:spPr>
          <a:xfrm>
            <a:off x="2270443" y="3917937"/>
            <a:ext cx="12954017" cy="2039835"/>
          </a:xfrm>
          <a:prstGeom prst="rect">
            <a:avLst/>
          </a:prstGeom>
        </p:spPr>
        <p:txBody>
          <a:bodyPr lIns="0" tIns="0" rIns="0" bIns="0" rtlCol="0" anchor="t">
            <a:spAutoFit/>
          </a:bodyPr>
          <a:lstStyle/>
          <a:p>
            <a:pPr algn="ctr">
              <a:lnSpc>
                <a:spcPts val="14857"/>
              </a:lnSpc>
            </a:pPr>
            <a:r>
              <a:rPr lang="en-US" sz="16694" b="1" dirty="0">
                <a:solidFill>
                  <a:srgbClr val="FFFFFF"/>
                </a:solidFill>
                <a:latin typeface="Barlow Bold"/>
                <a:ea typeface="Barlow Bold"/>
                <a:cs typeface="Barlow Bold"/>
                <a:sym typeface="Barlow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7" name="Freeform 7"/>
          <p:cNvSpPr/>
          <p:nvPr/>
        </p:nvSpPr>
        <p:spPr>
          <a:xfrm>
            <a:off x="304800" y="163994"/>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28700" y="2350903"/>
            <a:ext cx="6419044" cy="64190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046" r="-25046"/>
              </a:stretch>
            </a:blipFill>
            <a:ln w="180975" cap="sq">
              <a:solidFill>
                <a:srgbClr val="FFFFFF"/>
              </a:solidFill>
              <a:prstDash val="solid"/>
              <a:miter/>
            </a:ln>
          </p:spPr>
          <p:txBody>
            <a:bodyPr/>
            <a:lstStyle/>
            <a:p>
              <a:endParaRPr lang="en-US"/>
            </a:p>
          </p:txBody>
        </p:sp>
      </p:grpSp>
      <p:grpSp>
        <p:nvGrpSpPr>
          <p:cNvPr id="5" name="Group 5"/>
          <p:cNvGrpSpPr/>
          <p:nvPr/>
        </p:nvGrpSpPr>
        <p:grpSpPr>
          <a:xfrm>
            <a:off x="4238222" y="1450294"/>
            <a:ext cx="3689749" cy="3689749"/>
            <a:chOff x="0" y="0"/>
            <a:chExt cx="812800" cy="812800"/>
          </a:xfrm>
          <a:effectLst>
            <a:reflection blurRad="12700" stA="45000" endPos="65000" dist="50800" dir="5400000" sy="-100000" algn="bl" rotWithShape="0"/>
          </a:effectLst>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25046" r="-25046"/>
              </a:stretch>
            </a:blipFill>
            <a:ln w="180975" cap="sq">
              <a:solidFill>
                <a:srgbClr val="FFFFFF"/>
              </a:solidFill>
              <a:prstDash val="solid"/>
              <a:miter/>
            </a:ln>
          </p:spPr>
          <p:txBody>
            <a:bodyPr/>
            <a:lstStyle/>
            <a:p>
              <a:endParaRPr lang="en-US"/>
            </a:p>
          </p:txBody>
        </p:sp>
      </p:grpSp>
      <p:sp>
        <p:nvSpPr>
          <p:cNvPr id="8" name="Freeform 8"/>
          <p:cNvSpPr/>
          <p:nvPr/>
        </p:nvSpPr>
        <p:spPr>
          <a:xfrm>
            <a:off x="11198463" y="816489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8589912" y="2569978"/>
            <a:ext cx="8669388" cy="1821011"/>
          </a:xfrm>
          <a:prstGeom prst="rect">
            <a:avLst/>
          </a:prstGeom>
        </p:spPr>
        <p:txBody>
          <a:bodyPr lIns="0" tIns="0" rIns="0" bIns="0" rtlCol="0" anchor="t">
            <a:spAutoFit/>
          </a:bodyPr>
          <a:lstStyle/>
          <a:p>
            <a:pPr algn="l">
              <a:lnSpc>
                <a:spcPts val="7120"/>
              </a:lnSpc>
            </a:pPr>
            <a:r>
              <a:rPr lang="en-US" sz="8000" b="1" dirty="0">
                <a:solidFill>
                  <a:srgbClr val="FFFFFF"/>
                </a:solidFill>
                <a:latin typeface="Barlow Bold"/>
                <a:ea typeface="Barlow Bold"/>
                <a:cs typeface="Barlow Bold"/>
                <a:sym typeface="Barlow Bold"/>
              </a:rPr>
              <a:t>GOAL OF THIS PROJECT</a:t>
            </a:r>
          </a:p>
        </p:txBody>
      </p:sp>
      <p:sp>
        <p:nvSpPr>
          <p:cNvPr id="10" name="TextBox 10"/>
          <p:cNvSpPr txBox="1"/>
          <p:nvPr/>
        </p:nvSpPr>
        <p:spPr>
          <a:xfrm>
            <a:off x="8589912" y="4634274"/>
            <a:ext cx="8669388" cy="5477525"/>
          </a:xfrm>
          <a:prstGeom prst="rect">
            <a:avLst/>
          </a:prstGeom>
        </p:spPr>
        <p:txBody>
          <a:bodyPr wrap="square" lIns="0" tIns="0" rIns="0" bIns="0" rtlCol="0" anchor="t">
            <a:spAutoFit/>
          </a:bodyPr>
          <a:lstStyle/>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Analyze visitor behavior on an e-commerce website.</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Understand which factors, influence online purchasing decisions.</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Help e-commerce businesses identify high-value visitors and optimize conversion strategies.</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Build and optimize a model with accuracy of 75% or higher for efficient data storage, access, and querying.</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Ultimately, to </a:t>
            </a:r>
            <a:r>
              <a:rPr lang="en-US" sz="2400" b="1" dirty="0">
                <a:solidFill>
                  <a:schemeClr val="bg1"/>
                </a:solidFill>
                <a:latin typeface="Montserrat" panose="00000500000000000000" pitchFamily="2" charset="0"/>
              </a:rPr>
              <a:t>predict the likelihood of a purchase</a:t>
            </a:r>
            <a:r>
              <a:rPr lang="en-US" sz="2400" dirty="0">
                <a:solidFill>
                  <a:schemeClr val="bg1"/>
                </a:solidFill>
                <a:latin typeface="Montserrat" panose="00000500000000000000" pitchFamily="2" charset="0"/>
              </a:rPr>
              <a:t> based on session data.</a:t>
            </a:r>
          </a:p>
          <a:p>
            <a:pPr algn="just">
              <a:lnSpc>
                <a:spcPct val="150000"/>
              </a:lnSpc>
            </a:pPr>
            <a:endParaRPr lang="en-US" sz="2400" spc="-110" dirty="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6" name="Freeform 6"/>
          <p:cNvSpPr/>
          <p:nvPr/>
        </p:nvSpPr>
        <p:spPr>
          <a:xfrm>
            <a:off x="12088642"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63656" y="3009900"/>
            <a:ext cx="9429750" cy="7818038"/>
          </a:xfrm>
          <a:prstGeom prst="rect">
            <a:avLst/>
          </a:prstGeom>
        </p:spPr>
        <p:txBody>
          <a:bodyPr wrap="square" lIns="0" tIns="0" rIns="0" bIns="0" rtlCol="0" anchor="t">
            <a:spAutoFit/>
          </a:bodyPr>
          <a:lstStyle/>
          <a:p>
            <a:pPr>
              <a:lnSpc>
                <a:spcPts val="2580"/>
              </a:lnSpc>
            </a:pPr>
            <a:r>
              <a:rPr lang="en-US" sz="2800" b="1" dirty="0">
                <a:solidFill>
                  <a:schemeClr val="bg1"/>
                </a:solidFill>
              </a:rPr>
              <a:t>The Online Shopping Behavior dataset tracks visitor interactions on an undisclosed e-commerce site. </a:t>
            </a:r>
          </a:p>
          <a:p>
            <a:pPr>
              <a:lnSpc>
                <a:spcPts val="2580"/>
              </a:lnSpc>
            </a:pPr>
            <a:endParaRPr lang="en-US" sz="2800" b="1" dirty="0">
              <a:solidFill>
                <a:schemeClr val="bg1"/>
              </a:solidFill>
            </a:endParaRPr>
          </a:p>
          <a:p>
            <a:pPr>
              <a:lnSpc>
                <a:spcPts val="2580"/>
              </a:lnSpc>
            </a:pPr>
            <a:r>
              <a:rPr lang="en-US" sz="2800" b="1" dirty="0">
                <a:solidFill>
                  <a:schemeClr val="bg1"/>
                </a:solidFill>
              </a:rPr>
              <a:t>It tracks:</a:t>
            </a:r>
          </a:p>
          <a:p>
            <a:pPr>
              <a:lnSpc>
                <a:spcPts val="2580"/>
              </a:lnSpc>
            </a:pPr>
            <a:endParaRPr lang="en-US" sz="2800" b="1" dirty="0">
              <a:solidFill>
                <a:schemeClr val="bg1"/>
              </a:solidFill>
            </a:endParaRPr>
          </a:p>
          <a:p>
            <a:pPr marL="457200" indent="-457200">
              <a:lnSpc>
                <a:spcPct val="150000"/>
              </a:lnSpc>
              <a:buClr>
                <a:schemeClr val="bg1"/>
              </a:buClr>
              <a:buFont typeface="Wingdings" panose="05000000000000000000" pitchFamily="2" charset="2"/>
              <a:buChar char="v"/>
            </a:pPr>
            <a:r>
              <a:rPr lang="en-US" sz="2800" b="1" dirty="0">
                <a:solidFill>
                  <a:schemeClr val="bg1"/>
                </a:solidFill>
              </a:rPr>
              <a:t>Page Types: Administrative, Information, Product-related, etc. </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Website Analytics: Bounce Rates, Exit Rates, Page Values, etc.</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Categorical: Special Day, Month, Operating Systems, etc.</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Target Variable: Revenue</a:t>
            </a:r>
          </a:p>
          <a:p>
            <a:pPr>
              <a:buClr>
                <a:schemeClr val="bg1"/>
              </a:buClr>
            </a:pPr>
            <a:endParaRPr lang="en-US" sz="2800" b="1" dirty="0">
              <a:solidFill>
                <a:schemeClr val="bg1"/>
              </a:solidFill>
            </a:endParaRPr>
          </a:p>
          <a:p>
            <a:pPr>
              <a:buClr>
                <a:schemeClr val="bg1"/>
              </a:buClr>
            </a:pPr>
            <a:r>
              <a:rPr lang="en-US" sz="2800" b="1" dirty="0">
                <a:solidFill>
                  <a:schemeClr val="bg1"/>
                </a:solidFill>
              </a:rPr>
              <a:t>Dataset Details: 12,330 Sessions, 84.5% (10,422 Sessions) no purchase made, 15.5% (1,908 Sessions) with a purchase made</a:t>
            </a:r>
          </a:p>
          <a:p>
            <a:pPr marL="457200" indent="-457200">
              <a:lnSpc>
                <a:spcPts val="2580"/>
              </a:lnSpc>
              <a:buClr>
                <a:schemeClr val="bg1"/>
              </a:buClr>
              <a:buFont typeface="Wingdings" panose="05000000000000000000" pitchFamily="2" charset="2"/>
              <a:buChar char="v"/>
            </a:pPr>
            <a:endParaRPr lang="en-US" sz="2800" b="1" dirty="0">
              <a:solidFill>
                <a:schemeClr val="bg1"/>
              </a:solidFill>
            </a:endParaRPr>
          </a:p>
          <a:p>
            <a:pPr>
              <a:lnSpc>
                <a:spcPts val="2580"/>
              </a:lnSpc>
            </a:pPr>
            <a:endParaRPr lang="en-US" sz="2800" dirty="0">
              <a:solidFill>
                <a:schemeClr val="bg1"/>
              </a:solidFill>
            </a:endParaRPr>
          </a:p>
          <a:p>
            <a:pPr algn="just">
              <a:lnSpc>
                <a:spcPts val="2580"/>
              </a:lnSpc>
            </a:pPr>
            <a:endParaRPr lang="en-US" sz="2000" spc="-110" dirty="0">
              <a:solidFill>
                <a:srgbClr val="FFFFFF"/>
              </a:solidFill>
              <a:latin typeface="Montserrat"/>
              <a:ea typeface="Montserrat"/>
              <a:cs typeface="Montserrat"/>
              <a:sym typeface="Montserrat"/>
            </a:endParaRPr>
          </a:p>
        </p:txBody>
      </p:sp>
      <p:pic>
        <p:nvPicPr>
          <p:cNvPr id="11" name="Picture 10" descr="Person holding credit card using laptop">
            <a:extLst>
              <a:ext uri="{FF2B5EF4-FFF2-40B4-BE49-F238E27FC236}">
                <a16:creationId xmlns:a16="http://schemas.microsoft.com/office/drawing/2014/main" id="{072CBA6C-AC13-5B28-E73B-E65A9AE03B5C}"/>
              </a:ext>
            </a:extLst>
          </p:cNvPr>
          <p:cNvPicPr>
            <a:picLocks noChangeAspect="1"/>
          </p:cNvPicPr>
          <p:nvPr/>
        </p:nvPicPr>
        <p:blipFill>
          <a:blip r:embed="rId5" cstate="print">
            <a:extLst>
              <a:ext uri="{28A0092B-C50C-407E-A947-70E740481C1C}">
                <a14:useLocalDpi xmlns:a14="http://schemas.microsoft.com/office/drawing/2010/main" val="0"/>
              </a:ext>
            </a:extLst>
          </a:blip>
          <a:srcRect l="10299" r="10299"/>
          <a:stretch/>
        </p:blipFill>
        <p:spPr>
          <a:xfrm>
            <a:off x="10363200" y="1714501"/>
            <a:ext cx="7524750" cy="63245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71F00093-E27A-6743-0581-0FF973CC8C77}"/>
              </a:ext>
            </a:extLst>
          </p:cNvPr>
          <p:cNvSpPr txBox="1"/>
          <p:nvPr/>
        </p:nvSpPr>
        <p:spPr>
          <a:xfrm>
            <a:off x="1447800" y="1714501"/>
            <a:ext cx="7524750" cy="1015663"/>
          </a:xfrm>
          <a:prstGeom prst="rect">
            <a:avLst/>
          </a:prstGeom>
          <a:noFill/>
        </p:spPr>
        <p:txBody>
          <a:bodyPr wrap="square" rtlCol="0">
            <a:spAutoFit/>
          </a:bodyPr>
          <a:lstStyle/>
          <a:p>
            <a:r>
              <a:rPr lang="en-US" sz="6000" b="1" dirty="0">
                <a:solidFill>
                  <a:schemeClr val="bg1"/>
                </a:solidFill>
              </a:rPr>
              <a:t>Dive into the Deep 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3" name="TextBox 3"/>
          <p:cNvSpPr txBox="1"/>
          <p:nvPr/>
        </p:nvSpPr>
        <p:spPr>
          <a:xfrm>
            <a:off x="1143000" y="1370944"/>
            <a:ext cx="8669388" cy="1821011"/>
          </a:xfrm>
          <a:prstGeom prst="rect">
            <a:avLst/>
          </a:prstGeom>
        </p:spPr>
        <p:txBody>
          <a:bodyPr lIns="0" tIns="0" rIns="0" bIns="0" rtlCol="0" anchor="t">
            <a:spAutoFit/>
          </a:bodyPr>
          <a:lstStyle/>
          <a:p>
            <a:pPr algn="l">
              <a:lnSpc>
                <a:spcPts val="7120"/>
              </a:lnSpc>
            </a:pPr>
            <a:r>
              <a:rPr lang="en-US" sz="8000" b="1" dirty="0">
                <a:solidFill>
                  <a:srgbClr val="FFFFFF"/>
                </a:solidFill>
                <a:latin typeface="Barlow Bold"/>
                <a:ea typeface="Barlow Bold"/>
                <a:cs typeface="Barlow Bold"/>
                <a:sym typeface="Barlow Bold"/>
              </a:rPr>
              <a:t>What Drives Online Shopping? </a:t>
            </a:r>
          </a:p>
        </p:txBody>
      </p:sp>
      <p:sp>
        <p:nvSpPr>
          <p:cNvPr id="10" name="Freeform 10"/>
          <p:cNvSpPr/>
          <p:nvPr/>
        </p:nvSpPr>
        <p:spPr>
          <a:xfrm>
            <a:off x="381000" y="866219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323929F6-1D8A-6C6E-A1FA-46D79F7ABE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 t="-6441" r="-4319" b="-1135"/>
          <a:stretch>
            <a:fillRect/>
          </a:stretch>
        </p:blipFill>
        <p:spPr bwMode="auto">
          <a:xfrm>
            <a:off x="8766220" y="3009900"/>
            <a:ext cx="9140780" cy="63627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F8FB47C-DDC0-2EBE-C934-61FD5FE7A365}"/>
              </a:ext>
            </a:extLst>
          </p:cNvPr>
          <p:cNvSpPr txBox="1"/>
          <p:nvPr/>
        </p:nvSpPr>
        <p:spPr>
          <a:xfrm>
            <a:off x="1066800" y="4000499"/>
            <a:ext cx="7408579" cy="3046988"/>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Page Values </a:t>
            </a:r>
            <a:r>
              <a:rPr lang="en-US" sz="2400" dirty="0">
                <a:solidFill>
                  <a:schemeClr val="bg1"/>
                </a:solidFill>
                <a:latin typeface="Montserrat" panose="00000500000000000000" pitchFamily="2" charset="0"/>
              </a:rPr>
              <a:t>shows the largest impact on whether a sale will happen. </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This figure is the </a:t>
            </a:r>
            <a:r>
              <a:rPr lang="en-US" sz="2400" b="1" dirty="0">
                <a:solidFill>
                  <a:schemeClr val="bg1"/>
                </a:solidFill>
                <a:latin typeface="Montserrat" panose="00000500000000000000" pitchFamily="2" charset="0"/>
              </a:rPr>
              <a:t>average</a:t>
            </a:r>
            <a:r>
              <a:rPr lang="en-US" sz="2400" dirty="0">
                <a:solidFill>
                  <a:schemeClr val="bg1"/>
                </a:solidFill>
                <a:latin typeface="Montserrat" panose="00000500000000000000" pitchFamily="2" charset="0"/>
              </a:rPr>
              <a:t> of the total amount of pages visited within a session.</a:t>
            </a:r>
          </a:p>
          <a:p>
            <a:endParaRPr lang="en-US" sz="2400" dirty="0">
              <a:solidFill>
                <a:schemeClr val="bg1"/>
              </a:solidFill>
              <a:latin typeface="Montserrat" panose="00000500000000000000" pitchFamily="2" charset="0"/>
            </a:endParaRPr>
          </a:p>
          <a:p>
            <a:r>
              <a:rPr lang="en-US" sz="2400" dirty="0">
                <a:solidFill>
                  <a:schemeClr val="bg1"/>
                </a:solidFill>
                <a:latin typeface="Montserrat" panose="00000500000000000000" pitchFamily="2" charset="0"/>
              </a:rPr>
              <a:t>Because of this we were prompted to focus into the page types visited and time spent there.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483F5D0C-F075-3D13-9C1A-3739670039C8}"/>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D36225D3-C1BC-6A5C-CBDF-F53F0F9A1121}"/>
              </a:ext>
            </a:extLst>
          </p:cNvPr>
          <p:cNvSpPr/>
          <p:nvPr/>
        </p:nvSpPr>
        <p:spPr>
          <a:xfrm rot="1496073">
            <a:off x="-651775" y="8024656"/>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4ABE443E-E66E-B7BC-8D7B-202F2AB781BD}"/>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A Deeper Look into Page Values</a:t>
            </a:r>
          </a:p>
        </p:txBody>
      </p:sp>
      <p:pic>
        <p:nvPicPr>
          <p:cNvPr id="2052" name="Picture 4">
            <a:extLst>
              <a:ext uri="{FF2B5EF4-FFF2-40B4-BE49-F238E27FC236}">
                <a16:creationId xmlns:a16="http://schemas.microsoft.com/office/drawing/2014/main" id="{1A05D546-B2B4-2398-31EF-816F4A1B282A}"/>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413" t="-2808" r="-2542" b="767"/>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B92142E-0CC9-8379-87C1-6082B9B03D0D}"/>
              </a:ext>
            </a:extLst>
          </p:cNvPr>
          <p:cNvSpPr txBox="1"/>
          <p:nvPr/>
        </p:nvSpPr>
        <p:spPr>
          <a:xfrm>
            <a:off x="152401" y="7575469"/>
            <a:ext cx="18135600" cy="1323439"/>
          </a:xfrm>
          <a:prstGeom prst="rect">
            <a:avLst/>
          </a:prstGeom>
          <a:noFill/>
        </p:spPr>
        <p:txBody>
          <a:bodyPr wrap="square" rtlCol="0">
            <a:spAutoFit/>
          </a:bodyPr>
          <a:lstStyle/>
          <a:p>
            <a:r>
              <a:rPr lang="en-US" sz="2000" dirty="0">
                <a:solidFill>
                  <a:schemeClr val="bg1"/>
                </a:solidFill>
                <a:latin typeface="Montserrat" panose="00000500000000000000" pitchFamily="2" charset="0"/>
              </a:rPr>
              <a:t>We found total page visits </a:t>
            </a:r>
            <a:r>
              <a:rPr lang="en-US" sz="2000" b="1" dirty="0">
                <a:solidFill>
                  <a:schemeClr val="bg1"/>
                </a:solidFill>
                <a:latin typeface="Montserrat" panose="00000500000000000000" pitchFamily="2" charset="0"/>
              </a:rPr>
              <a:t>under 50 </a:t>
            </a:r>
            <a:r>
              <a:rPr lang="en-US" sz="2000" dirty="0">
                <a:solidFill>
                  <a:schemeClr val="bg1"/>
                </a:solidFill>
                <a:latin typeface="Montserrat" panose="00000500000000000000" pitchFamily="2" charset="0"/>
              </a:rPr>
              <a:t>times showed the </a:t>
            </a:r>
            <a:r>
              <a:rPr lang="en-US" sz="2000" b="1" dirty="0">
                <a:solidFill>
                  <a:schemeClr val="bg1"/>
                </a:solidFill>
                <a:latin typeface="Montserrat" panose="00000500000000000000" pitchFamily="2" charset="0"/>
              </a:rPr>
              <a:t>most consistent</a:t>
            </a:r>
            <a:r>
              <a:rPr lang="en-US" sz="2000" dirty="0">
                <a:solidFill>
                  <a:schemeClr val="bg1"/>
                </a:solidFill>
                <a:latin typeface="Montserrat" panose="00000500000000000000" pitchFamily="2" charset="0"/>
              </a:rPr>
              <a:t> promise of a purchase being made. </a:t>
            </a:r>
          </a:p>
          <a:p>
            <a:r>
              <a:rPr lang="en-US" sz="2000" dirty="0">
                <a:solidFill>
                  <a:schemeClr val="bg1"/>
                </a:solidFill>
                <a:latin typeface="Montserrat" panose="00000500000000000000" pitchFamily="2" charset="0"/>
              </a:rPr>
              <a:t>Our base Random Forest model predicted that </a:t>
            </a:r>
            <a:r>
              <a:rPr lang="en-US" sz="2000" b="1" dirty="0" err="1">
                <a:solidFill>
                  <a:schemeClr val="bg1"/>
                </a:solidFill>
                <a:latin typeface="Montserrat" panose="00000500000000000000" pitchFamily="2" charset="0"/>
              </a:rPr>
              <a:t>PageValues</a:t>
            </a:r>
            <a:r>
              <a:rPr lang="en-US" sz="2000" b="1" dirty="0">
                <a:solidFill>
                  <a:schemeClr val="bg1"/>
                </a:solidFill>
                <a:latin typeface="Montserrat" panose="00000500000000000000" pitchFamily="2" charset="0"/>
              </a:rPr>
              <a:t> of 40 </a:t>
            </a:r>
            <a:r>
              <a:rPr lang="en-US" sz="2000" dirty="0">
                <a:solidFill>
                  <a:schemeClr val="bg1"/>
                </a:solidFill>
                <a:latin typeface="Montserrat" panose="00000500000000000000" pitchFamily="2" charset="0"/>
              </a:rPr>
              <a:t>have an </a:t>
            </a:r>
            <a:r>
              <a:rPr lang="en-US" sz="2000" b="1" dirty="0">
                <a:solidFill>
                  <a:schemeClr val="bg1"/>
                </a:solidFill>
                <a:latin typeface="Montserrat" panose="00000500000000000000" pitchFamily="2" charset="0"/>
              </a:rPr>
              <a:t>85.4%</a:t>
            </a:r>
            <a:r>
              <a:rPr lang="en-US" sz="2000" dirty="0">
                <a:solidFill>
                  <a:schemeClr val="bg1"/>
                </a:solidFill>
                <a:latin typeface="Montserrat" panose="00000500000000000000" pitchFamily="2" charset="0"/>
              </a:rPr>
              <a:t> probability of sale, and all values </a:t>
            </a:r>
            <a:r>
              <a:rPr lang="en-US" sz="2000" b="1" dirty="0">
                <a:solidFill>
                  <a:schemeClr val="bg1"/>
                </a:solidFill>
                <a:latin typeface="Montserrat" panose="00000500000000000000" pitchFamily="2" charset="0"/>
              </a:rPr>
              <a:t>beyond 50 </a:t>
            </a:r>
            <a:r>
              <a:rPr lang="en-US" sz="2000" dirty="0">
                <a:solidFill>
                  <a:schemeClr val="bg1"/>
                </a:solidFill>
                <a:latin typeface="Montserrat" panose="00000500000000000000" pitchFamily="2" charset="0"/>
              </a:rPr>
              <a:t>have an </a:t>
            </a:r>
            <a:r>
              <a:rPr lang="en-US" sz="2000" b="1" dirty="0">
                <a:solidFill>
                  <a:schemeClr val="bg1"/>
                </a:solidFill>
                <a:latin typeface="Montserrat" panose="00000500000000000000" pitchFamily="2" charset="0"/>
              </a:rPr>
              <a:t>85.6%</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49% correlation </a:t>
            </a:r>
            <a:r>
              <a:rPr lang="en-US" sz="2000" dirty="0">
                <a:solidFill>
                  <a:schemeClr val="bg1"/>
                </a:solidFill>
                <a:latin typeface="Montserrat" panose="00000500000000000000" pitchFamily="2" charset="0"/>
              </a:rPr>
              <a:t>between </a:t>
            </a:r>
            <a:r>
              <a:rPr lang="en-US" sz="2000" b="1" dirty="0" err="1">
                <a:solidFill>
                  <a:schemeClr val="bg1"/>
                </a:solidFill>
                <a:latin typeface="Montserrat" panose="00000500000000000000" pitchFamily="2" charset="0"/>
              </a:rPr>
              <a:t>PageValues</a:t>
            </a:r>
            <a:r>
              <a:rPr lang="en-US" sz="2000" dirty="0">
                <a:solidFill>
                  <a:schemeClr val="bg1"/>
                </a:solidFill>
                <a:latin typeface="Montserrat" panose="00000500000000000000" pitchFamily="2" charset="0"/>
              </a:rPr>
              <a:t> 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154945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6EE43E25-A4B1-673B-FF0D-3231D8824DDF}"/>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7B249CC6-83F8-22CA-85A8-9618B63DDEE9}"/>
              </a:ext>
            </a:extLst>
          </p:cNvPr>
          <p:cNvSpPr/>
          <p:nvPr/>
        </p:nvSpPr>
        <p:spPr>
          <a:xfrm rot="19363304">
            <a:off x="11277600" y="26670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E251881E-FF1F-159E-0AB0-F541A8B6A3E8}"/>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How About Product Pages?</a:t>
            </a:r>
          </a:p>
        </p:txBody>
      </p:sp>
      <p:sp>
        <p:nvSpPr>
          <p:cNvPr id="10" name="Freeform 10">
            <a:extLst>
              <a:ext uri="{FF2B5EF4-FFF2-40B4-BE49-F238E27FC236}">
                <a16:creationId xmlns:a16="http://schemas.microsoft.com/office/drawing/2014/main" id="{440FEA89-914C-9B16-C3B6-E449054DE2D0}"/>
              </a:ext>
            </a:extLst>
          </p:cNvPr>
          <p:cNvSpPr/>
          <p:nvPr/>
        </p:nvSpPr>
        <p:spPr>
          <a:xfrm rot="1440796">
            <a:off x="-791194" y="6059985"/>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D85E46D0-A74D-E1A6-8FE2-DEAF9FEB5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1" t="-1459" r="-1111" b="-1459"/>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94087D2-73EB-364F-DC09-A0E5AAA8D257}"/>
              </a:ext>
            </a:extLst>
          </p:cNvPr>
          <p:cNvSpPr txBox="1"/>
          <p:nvPr/>
        </p:nvSpPr>
        <p:spPr>
          <a:xfrm>
            <a:off x="152401" y="7575469"/>
            <a:ext cx="18135600" cy="1323439"/>
          </a:xfrm>
          <a:prstGeom prst="rect">
            <a:avLst/>
          </a:prstGeom>
          <a:noFill/>
        </p:spPr>
        <p:txBody>
          <a:bodyPr wrap="square" rtlCol="0">
            <a:spAutoFit/>
          </a:bodyPr>
          <a:lstStyle/>
          <a:p>
            <a:r>
              <a:rPr lang="en-US" sz="2000" dirty="0">
                <a:solidFill>
                  <a:schemeClr val="bg1"/>
                </a:solidFill>
                <a:latin typeface="Montserrat" panose="00000500000000000000" pitchFamily="2" charset="0"/>
              </a:rPr>
              <a:t>Visiting a </a:t>
            </a:r>
            <a:r>
              <a:rPr lang="en-US" sz="2000" b="1" dirty="0">
                <a:solidFill>
                  <a:schemeClr val="bg1"/>
                </a:solidFill>
                <a:latin typeface="Montserrat" panose="00000500000000000000" pitchFamily="2" charset="0"/>
              </a:rPr>
              <a:t>product related </a:t>
            </a:r>
            <a:r>
              <a:rPr lang="en-US" sz="2000" dirty="0">
                <a:solidFill>
                  <a:schemeClr val="bg1"/>
                </a:solidFill>
                <a:latin typeface="Montserrat" panose="00000500000000000000" pitchFamily="2" charset="0"/>
              </a:rPr>
              <a:t>page around </a:t>
            </a:r>
            <a:r>
              <a:rPr lang="en-US" sz="2000" b="1" dirty="0">
                <a:solidFill>
                  <a:schemeClr val="bg1"/>
                </a:solidFill>
                <a:latin typeface="Montserrat" panose="00000500000000000000" pitchFamily="2" charset="0"/>
              </a:rPr>
              <a:t>10 times or less </a:t>
            </a:r>
            <a:r>
              <a:rPr lang="en-US" sz="2000" dirty="0">
                <a:solidFill>
                  <a:schemeClr val="bg1"/>
                </a:solidFill>
                <a:latin typeface="Montserrat" panose="00000500000000000000" pitchFamily="2" charset="0"/>
              </a:rPr>
              <a:t>shows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correlation to a sale! </a:t>
            </a:r>
          </a:p>
          <a:p>
            <a:r>
              <a:rPr lang="en-US" sz="2000" dirty="0">
                <a:solidFill>
                  <a:schemeClr val="bg1"/>
                </a:solidFill>
                <a:latin typeface="Montserrat" panose="00000500000000000000" pitchFamily="2" charset="0"/>
              </a:rPr>
              <a:t>Our base model predicted that </a:t>
            </a:r>
            <a:r>
              <a:rPr lang="en-US" sz="2000" b="1" dirty="0">
                <a:solidFill>
                  <a:schemeClr val="bg1"/>
                </a:solidFill>
                <a:latin typeface="Montserrat" panose="00000500000000000000" pitchFamily="2" charset="0"/>
              </a:rPr>
              <a:t>visiting a Product Related </a:t>
            </a:r>
            <a:r>
              <a:rPr lang="en-US" sz="2000" dirty="0">
                <a:solidFill>
                  <a:schemeClr val="bg1"/>
                </a:solidFill>
                <a:latin typeface="Montserrat" panose="00000500000000000000" pitchFamily="2" charset="0"/>
              </a:rPr>
              <a:t>Page</a:t>
            </a:r>
            <a:r>
              <a:rPr lang="en-US" sz="2000" b="1" dirty="0">
                <a:solidFill>
                  <a:schemeClr val="bg1"/>
                </a:solidFill>
                <a:latin typeface="Montserrat" panose="00000500000000000000" pitchFamily="2" charset="0"/>
              </a:rPr>
              <a:t> 5 times </a:t>
            </a:r>
            <a:r>
              <a:rPr lang="en-US" sz="2000" dirty="0">
                <a:solidFill>
                  <a:schemeClr val="bg1"/>
                </a:solidFill>
                <a:latin typeface="Montserrat" panose="00000500000000000000" pitchFamily="2" charset="0"/>
              </a:rPr>
              <a:t>has a </a:t>
            </a:r>
            <a:r>
              <a:rPr lang="en-US" sz="2000" b="1" dirty="0">
                <a:solidFill>
                  <a:schemeClr val="bg1"/>
                </a:solidFill>
                <a:latin typeface="Montserrat" panose="00000500000000000000" pitchFamily="2" charset="0"/>
              </a:rPr>
              <a:t>14%</a:t>
            </a:r>
            <a:r>
              <a:rPr lang="en-US" sz="2000" dirty="0">
                <a:solidFill>
                  <a:schemeClr val="bg1"/>
                </a:solidFill>
                <a:latin typeface="Montserrat" panose="00000500000000000000" pitchFamily="2" charset="0"/>
              </a:rPr>
              <a:t> probability of sale, and visiting </a:t>
            </a:r>
            <a:r>
              <a:rPr lang="en-US" sz="2000" b="1" dirty="0">
                <a:solidFill>
                  <a:schemeClr val="bg1"/>
                </a:solidFill>
                <a:latin typeface="Montserrat" panose="00000500000000000000" pitchFamily="2" charset="0"/>
              </a:rPr>
              <a:t>30 times </a:t>
            </a:r>
            <a:r>
              <a:rPr lang="en-US" sz="2000" dirty="0">
                <a:solidFill>
                  <a:schemeClr val="bg1"/>
                </a:solidFill>
                <a:latin typeface="Montserrat" panose="00000500000000000000" pitchFamily="2" charset="0"/>
              </a:rPr>
              <a:t>has an </a:t>
            </a:r>
            <a:r>
              <a:rPr lang="en-US" sz="2000" b="1" dirty="0">
                <a:solidFill>
                  <a:schemeClr val="bg1"/>
                </a:solidFill>
                <a:latin typeface="Montserrat" panose="00000500000000000000" pitchFamily="2" charset="0"/>
              </a:rPr>
              <a:t>11.4%</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16% correlation </a:t>
            </a:r>
            <a:r>
              <a:rPr lang="en-US" sz="2000" dirty="0">
                <a:solidFill>
                  <a:schemeClr val="bg1"/>
                </a:solidFill>
                <a:latin typeface="Montserrat" panose="00000500000000000000" pitchFamily="2" charset="0"/>
              </a:rPr>
              <a:t>between </a:t>
            </a:r>
            <a:r>
              <a:rPr lang="en-US" sz="2000" b="1" dirty="0">
                <a:solidFill>
                  <a:schemeClr val="bg1"/>
                </a:solidFill>
                <a:latin typeface="Montserrat" panose="00000500000000000000" pitchFamily="2" charset="0"/>
              </a:rPr>
              <a:t>Product Page visits</a:t>
            </a:r>
            <a:r>
              <a:rPr lang="en-US" sz="2000" dirty="0">
                <a:solidFill>
                  <a:schemeClr val="bg1"/>
                </a:solidFill>
                <a:latin typeface="Montserrat" panose="00000500000000000000" pitchFamily="2" charset="0"/>
              </a:rPr>
              <a:t> 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92989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1D9FF143-8B59-C8C9-F037-FD7A39158F38}"/>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8CBE6583-A60B-42A1-38AD-EDAD43F46F72}"/>
              </a:ext>
            </a:extLst>
          </p:cNvPr>
          <p:cNvSpPr/>
          <p:nvPr/>
        </p:nvSpPr>
        <p:spPr>
          <a:xfrm rot="19309625">
            <a:off x="-1540546" y="727794"/>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1424C005-4C55-316C-184B-E80A845E873A}"/>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Does the Time Spent Matter?</a:t>
            </a:r>
          </a:p>
        </p:txBody>
      </p:sp>
      <p:sp>
        <p:nvSpPr>
          <p:cNvPr id="10" name="Freeform 10">
            <a:extLst>
              <a:ext uri="{FF2B5EF4-FFF2-40B4-BE49-F238E27FC236}">
                <a16:creationId xmlns:a16="http://schemas.microsoft.com/office/drawing/2014/main" id="{28F830C7-E8BA-F4EA-471C-CE0FD3FA18A1}"/>
              </a:ext>
            </a:extLst>
          </p:cNvPr>
          <p:cNvSpPr/>
          <p:nvPr/>
        </p:nvSpPr>
        <p:spPr>
          <a:xfrm>
            <a:off x="11963400" y="968170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82E18D83-5F44-23FF-F5F5-E9985E2F07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 t="-450" r="270" b="-450"/>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A595F25-796E-1310-EA55-28E3928F8B81}"/>
              </a:ext>
            </a:extLst>
          </p:cNvPr>
          <p:cNvSpPr txBox="1"/>
          <p:nvPr/>
        </p:nvSpPr>
        <p:spPr>
          <a:xfrm>
            <a:off x="152401" y="7575469"/>
            <a:ext cx="18135600" cy="1631216"/>
          </a:xfrm>
          <a:prstGeom prst="rect">
            <a:avLst/>
          </a:prstGeom>
          <a:noFill/>
        </p:spPr>
        <p:txBody>
          <a:bodyPr wrap="square" rtlCol="0">
            <a:spAutoFit/>
          </a:bodyPr>
          <a:lstStyle/>
          <a:p>
            <a:r>
              <a:rPr lang="en-US" sz="2000" dirty="0">
                <a:solidFill>
                  <a:schemeClr val="bg1"/>
                </a:solidFill>
                <a:latin typeface="Montserrat" panose="00000500000000000000" pitchFamily="2" charset="0"/>
              </a:rPr>
              <a:t>Why yes, it does! Visiting a </a:t>
            </a:r>
            <a:r>
              <a:rPr lang="en-US" sz="2000" b="1" dirty="0">
                <a:solidFill>
                  <a:schemeClr val="bg1"/>
                </a:solidFill>
                <a:latin typeface="Montserrat" panose="00000500000000000000" pitchFamily="2" charset="0"/>
              </a:rPr>
              <a:t>product related </a:t>
            </a:r>
            <a:r>
              <a:rPr lang="en-US" sz="2000" dirty="0">
                <a:solidFill>
                  <a:schemeClr val="bg1"/>
                </a:solidFill>
                <a:latin typeface="Montserrat" panose="00000500000000000000" pitchFamily="2" charset="0"/>
              </a:rPr>
              <a:t>page and sticking around for around </a:t>
            </a:r>
            <a:r>
              <a:rPr lang="en-US" sz="2000" b="1" dirty="0">
                <a:solidFill>
                  <a:schemeClr val="bg1"/>
                </a:solidFill>
                <a:latin typeface="Montserrat" panose="00000500000000000000" pitchFamily="2" charset="0"/>
              </a:rPr>
              <a:t>100 seconds </a:t>
            </a:r>
            <a:r>
              <a:rPr lang="en-US" sz="2000" dirty="0">
                <a:solidFill>
                  <a:schemeClr val="bg1"/>
                </a:solidFill>
                <a:latin typeface="Montserrat" panose="00000500000000000000" pitchFamily="2" charset="0"/>
              </a:rPr>
              <a:t>or</a:t>
            </a:r>
            <a:r>
              <a:rPr lang="en-US" sz="2000" b="1" dirty="0">
                <a:solidFill>
                  <a:schemeClr val="bg1"/>
                </a:solidFill>
                <a:latin typeface="Montserrat" panose="00000500000000000000" pitchFamily="2" charset="0"/>
              </a:rPr>
              <a:t> 1.6 minutes </a:t>
            </a:r>
            <a:r>
              <a:rPr lang="en-US" sz="2000" dirty="0">
                <a:solidFill>
                  <a:schemeClr val="bg1"/>
                </a:solidFill>
                <a:latin typeface="Montserrat" panose="00000500000000000000" pitchFamily="2" charset="0"/>
              </a:rPr>
              <a:t>shows a strong </a:t>
            </a:r>
            <a:r>
              <a:rPr lang="en-US" sz="2000" b="1" dirty="0">
                <a:solidFill>
                  <a:schemeClr val="bg1"/>
                </a:solidFill>
                <a:latin typeface="Montserrat" panose="00000500000000000000" pitchFamily="2" charset="0"/>
              </a:rPr>
              <a:t>indication </a:t>
            </a:r>
            <a:r>
              <a:rPr lang="en-US" sz="2000" dirty="0">
                <a:solidFill>
                  <a:schemeClr val="bg1"/>
                </a:solidFill>
                <a:latin typeface="Montserrat" panose="00000500000000000000" pitchFamily="2" charset="0"/>
              </a:rPr>
              <a:t>of a sale! </a:t>
            </a:r>
          </a:p>
          <a:p>
            <a:r>
              <a:rPr lang="en-US" sz="2000" dirty="0">
                <a:solidFill>
                  <a:schemeClr val="bg1"/>
                </a:solidFill>
                <a:latin typeface="Montserrat" panose="00000500000000000000" pitchFamily="2" charset="0"/>
              </a:rPr>
              <a:t>Our base model predicted that </a:t>
            </a:r>
            <a:r>
              <a:rPr lang="en-US" sz="2000" b="1" dirty="0">
                <a:solidFill>
                  <a:schemeClr val="bg1"/>
                </a:solidFill>
                <a:latin typeface="Montserrat" panose="00000500000000000000" pitchFamily="2" charset="0"/>
              </a:rPr>
              <a:t>being on a Product Related </a:t>
            </a:r>
            <a:r>
              <a:rPr lang="en-US" sz="2000" dirty="0">
                <a:solidFill>
                  <a:schemeClr val="bg1"/>
                </a:solidFill>
                <a:latin typeface="Montserrat" panose="00000500000000000000" pitchFamily="2" charset="0"/>
              </a:rPr>
              <a:t>Page for</a:t>
            </a:r>
            <a:r>
              <a:rPr lang="en-US" sz="2000" b="1" dirty="0">
                <a:solidFill>
                  <a:schemeClr val="bg1"/>
                </a:solidFill>
                <a:latin typeface="Montserrat" panose="00000500000000000000" pitchFamily="2" charset="0"/>
              </a:rPr>
              <a:t> 30 seconds </a:t>
            </a:r>
            <a:r>
              <a:rPr lang="en-US" sz="2000" dirty="0">
                <a:solidFill>
                  <a:schemeClr val="bg1"/>
                </a:solidFill>
                <a:latin typeface="Montserrat" panose="00000500000000000000" pitchFamily="2" charset="0"/>
              </a:rPr>
              <a:t>has a </a:t>
            </a:r>
            <a:r>
              <a:rPr lang="en-US" sz="2000" b="1" dirty="0">
                <a:solidFill>
                  <a:schemeClr val="bg1"/>
                </a:solidFill>
                <a:latin typeface="Montserrat" panose="00000500000000000000" pitchFamily="2" charset="0"/>
              </a:rPr>
              <a:t>12.9%</a:t>
            </a:r>
            <a:r>
              <a:rPr lang="en-US" sz="2000" dirty="0">
                <a:solidFill>
                  <a:schemeClr val="bg1"/>
                </a:solidFill>
                <a:latin typeface="Montserrat" panose="00000500000000000000" pitchFamily="2" charset="0"/>
              </a:rPr>
              <a:t> probability of sale, and staying for </a:t>
            </a:r>
            <a:r>
              <a:rPr lang="en-US" sz="2000" b="1" dirty="0">
                <a:solidFill>
                  <a:schemeClr val="bg1"/>
                </a:solidFill>
                <a:latin typeface="Montserrat" panose="00000500000000000000" pitchFamily="2" charset="0"/>
              </a:rPr>
              <a:t>300 seconds </a:t>
            </a:r>
            <a:r>
              <a:rPr lang="en-US" sz="2000" dirty="0">
                <a:solidFill>
                  <a:schemeClr val="bg1"/>
                </a:solidFill>
                <a:latin typeface="Montserrat" panose="00000500000000000000" pitchFamily="2" charset="0"/>
              </a:rPr>
              <a:t>has an </a:t>
            </a:r>
            <a:r>
              <a:rPr lang="en-US" sz="2000" b="1" dirty="0">
                <a:solidFill>
                  <a:schemeClr val="bg1"/>
                </a:solidFill>
                <a:latin typeface="Montserrat" panose="00000500000000000000" pitchFamily="2" charset="0"/>
              </a:rPr>
              <a:t>13.1%</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15% correlation </a:t>
            </a:r>
            <a:r>
              <a:rPr lang="en-US" sz="2000" dirty="0">
                <a:solidFill>
                  <a:schemeClr val="bg1"/>
                </a:solidFill>
                <a:latin typeface="Montserrat" panose="00000500000000000000" pitchFamily="2" charset="0"/>
              </a:rPr>
              <a:t>between time spent on a </a:t>
            </a:r>
            <a:r>
              <a:rPr lang="en-US" sz="2000" b="1" dirty="0">
                <a:solidFill>
                  <a:schemeClr val="bg1"/>
                </a:solidFill>
                <a:latin typeface="Montserrat" panose="00000500000000000000" pitchFamily="2" charset="0"/>
              </a:rPr>
              <a:t>Product Page </a:t>
            </a:r>
            <a:r>
              <a:rPr lang="en-US" sz="2000" dirty="0">
                <a:solidFill>
                  <a:schemeClr val="bg1"/>
                </a:solidFill>
                <a:latin typeface="Montserrat" panose="00000500000000000000" pitchFamily="2" charset="0"/>
              </a:rPr>
              <a:t>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402758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25" name="Freeform 25"/>
          <p:cNvSpPr/>
          <p:nvPr/>
        </p:nvSpPr>
        <p:spPr>
          <a:xfrm>
            <a:off x="12344400" y="8801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rot="1223676">
            <a:off x="-607972" y="380163"/>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87916" y="3898653"/>
            <a:ext cx="3771347" cy="498943"/>
            <a:chOff x="0" y="0"/>
            <a:chExt cx="993276" cy="131409"/>
          </a:xfrm>
        </p:grpSpPr>
        <p:sp>
          <p:nvSpPr>
            <p:cNvPr id="4" name="Freeform 4"/>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6" name="TextBox 6"/>
          <p:cNvSpPr txBox="1"/>
          <p:nvPr/>
        </p:nvSpPr>
        <p:spPr>
          <a:xfrm>
            <a:off x="4332801" y="1093797"/>
            <a:ext cx="9201316" cy="1731884"/>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MACHINE LEARNING MODELS EXPLORED</a:t>
            </a:r>
          </a:p>
        </p:txBody>
      </p:sp>
      <p:sp>
        <p:nvSpPr>
          <p:cNvPr id="8" name="TextBox 8"/>
          <p:cNvSpPr txBox="1"/>
          <p:nvPr/>
        </p:nvSpPr>
        <p:spPr>
          <a:xfrm>
            <a:off x="2229281" y="3880219"/>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 FOREST</a:t>
            </a:r>
          </a:p>
        </p:txBody>
      </p:sp>
      <p:grpSp>
        <p:nvGrpSpPr>
          <p:cNvPr id="9" name="Group 9"/>
          <p:cNvGrpSpPr/>
          <p:nvPr/>
        </p:nvGrpSpPr>
        <p:grpSpPr>
          <a:xfrm>
            <a:off x="11383885" y="3863287"/>
            <a:ext cx="3771347" cy="498943"/>
            <a:chOff x="0" y="0"/>
            <a:chExt cx="993276" cy="131409"/>
          </a:xfrm>
        </p:grpSpPr>
        <p:sp>
          <p:nvSpPr>
            <p:cNvPr id="10" name="Freeform 10"/>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11" name="TextBox 11"/>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2" name="TextBox 12"/>
          <p:cNvSpPr txBox="1"/>
          <p:nvPr/>
        </p:nvSpPr>
        <p:spPr>
          <a:xfrm>
            <a:off x="11353800" y="3930750"/>
            <a:ext cx="3831519" cy="404085"/>
          </a:xfrm>
          <a:prstGeom prst="rect">
            <a:avLst/>
          </a:prstGeom>
        </p:spPr>
        <p:txBody>
          <a:bodyPr wrap="square"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TENSOR FLOW KERAS</a:t>
            </a:r>
          </a:p>
        </p:txBody>
      </p:sp>
      <p:sp>
        <p:nvSpPr>
          <p:cNvPr id="22" name="TextBox 22"/>
          <p:cNvSpPr txBox="1"/>
          <p:nvPr/>
        </p:nvSpPr>
        <p:spPr>
          <a:xfrm>
            <a:off x="9982200" y="4348084"/>
            <a:ext cx="5324744" cy="278281"/>
          </a:xfrm>
          <a:prstGeom prst="rect">
            <a:avLst/>
          </a:prstGeom>
        </p:spPr>
        <p:txBody>
          <a:bodyPr lIns="0" tIns="0" rIns="0" bIns="0" rtlCol="0" anchor="t">
            <a:spAutoFit/>
          </a:bodyPr>
          <a:lstStyle/>
          <a:p>
            <a:pPr marL="0" lvl="1" indent="0" algn="just">
              <a:lnSpc>
                <a:spcPts val="2322"/>
              </a:lnSpc>
              <a:spcBef>
                <a:spcPct val="0"/>
              </a:spcBef>
            </a:pPr>
            <a:endParaRPr lang="en-US" sz="1800" spc="-99" dirty="0">
              <a:solidFill>
                <a:schemeClr val="bg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7281EAB5-97E7-1E96-9244-B0EC1AACCB10}"/>
              </a:ext>
            </a:extLst>
          </p:cNvPr>
          <p:cNvPicPr>
            <a:picLocks noChangeAspect="1"/>
          </p:cNvPicPr>
          <p:nvPr/>
        </p:nvPicPr>
        <p:blipFill>
          <a:blip r:embed="rId4"/>
          <a:stretch>
            <a:fillRect/>
          </a:stretch>
        </p:blipFill>
        <p:spPr>
          <a:xfrm>
            <a:off x="6930839" y="5777476"/>
            <a:ext cx="3773751" cy="499915"/>
          </a:xfrm>
          <a:prstGeom prst="rect">
            <a:avLst/>
          </a:prstGeom>
        </p:spPr>
      </p:pic>
      <p:sp>
        <p:nvSpPr>
          <p:cNvPr id="23" name="TextBox 22">
            <a:extLst>
              <a:ext uri="{FF2B5EF4-FFF2-40B4-BE49-F238E27FC236}">
                <a16:creationId xmlns:a16="http://schemas.microsoft.com/office/drawing/2014/main" id="{4FE8A4F6-318E-A76D-05D7-45605D47AC23}"/>
              </a:ext>
            </a:extLst>
          </p:cNvPr>
          <p:cNvSpPr txBox="1">
            <a:spLocks/>
          </p:cNvSpPr>
          <p:nvPr/>
        </p:nvSpPr>
        <p:spPr>
          <a:xfrm>
            <a:off x="6930838" y="5777476"/>
            <a:ext cx="3773751" cy="743280"/>
          </a:xfrm>
          <a:prstGeom prst="rect">
            <a:avLst/>
          </a:prstGeom>
          <a:noFill/>
        </p:spPr>
        <p:txBody>
          <a:bodyPr wrap="square" rtlCol="0">
            <a:spAutoFit/>
          </a:bodyPr>
          <a:lstStyle/>
          <a:p>
            <a:pPr algn="ctr"/>
            <a:r>
              <a:rPr lang="en-US" sz="2430" b="1" spc="87" dirty="0">
                <a:solidFill>
                  <a:srgbClr val="011442"/>
                </a:solidFill>
                <a:latin typeface="Montserrat Bold"/>
                <a:ea typeface="Montserrat Bold"/>
                <a:cs typeface="Montserrat Bold"/>
                <a:sym typeface="Montserrat Bold"/>
              </a:rPr>
              <a:t>KNN</a:t>
            </a:r>
          </a:p>
          <a:p>
            <a:pPr algn="ctr"/>
            <a:endParaRPr lang="en-US" dirty="0"/>
          </a:p>
        </p:txBody>
      </p:sp>
      <p:pic>
        <p:nvPicPr>
          <p:cNvPr id="30" name="Picture 29" descr="A person with a question mark and a picture&#10;&#10;AI-generated content may be incorrect.">
            <a:extLst>
              <a:ext uri="{FF2B5EF4-FFF2-40B4-BE49-F238E27FC236}">
                <a16:creationId xmlns:a16="http://schemas.microsoft.com/office/drawing/2014/main" id="{D6FDF955-67F7-89D8-7FD2-30DF163B78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6954" y="6377037"/>
            <a:ext cx="3499697" cy="3415704"/>
          </a:xfrm>
          <a:prstGeom prst="rect">
            <a:avLst/>
          </a:prstGeom>
        </p:spPr>
      </p:pic>
      <p:pic>
        <p:nvPicPr>
          <p:cNvPr id="32" name="Picture 31" descr="A colorful logo with lines and dots">
            <a:extLst>
              <a:ext uri="{FF2B5EF4-FFF2-40B4-BE49-F238E27FC236}">
                <a16:creationId xmlns:a16="http://schemas.microsoft.com/office/drawing/2014/main" id="{DD1968FB-4094-5BAB-45C2-7B90AEE910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9281" y="4578422"/>
            <a:ext cx="3159924" cy="4875312"/>
          </a:xfrm>
          <a:prstGeom prst="rect">
            <a:avLst/>
          </a:prstGeom>
        </p:spPr>
      </p:pic>
      <p:pic>
        <p:nvPicPr>
          <p:cNvPr id="34" name="Picture 33" descr="A group of colorful cubes&#10;&#10;AI-generated content may be incorrect.">
            <a:extLst>
              <a:ext uri="{FF2B5EF4-FFF2-40B4-BE49-F238E27FC236}">
                <a16:creationId xmlns:a16="http://schemas.microsoft.com/office/drawing/2014/main" id="{15F61B44-09F9-AFDD-4421-9496BE0686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2400" y="4639614"/>
            <a:ext cx="3159924" cy="48753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AAA619B-0066-6C7C-30C8-D116C11FD3F8}"/>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D7C21BDB-96E4-109E-4AAC-01788AA0F64D}"/>
              </a:ext>
            </a:extLst>
          </p:cNvPr>
          <p:cNvSpPr/>
          <p:nvPr/>
        </p:nvSpPr>
        <p:spPr>
          <a:xfrm>
            <a:off x="12344400" y="8801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A98B39A8-A993-9AF8-7673-BC437DBF589E}"/>
              </a:ext>
            </a:extLst>
          </p:cNvPr>
          <p:cNvSpPr/>
          <p:nvPr/>
        </p:nvSpPr>
        <p:spPr>
          <a:xfrm>
            <a:off x="-607972" y="380163"/>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339B425D-5CBE-D5E5-812D-9ADAD93528A0}"/>
              </a:ext>
            </a:extLst>
          </p:cNvPr>
          <p:cNvSpPr txBox="1"/>
          <p:nvPr/>
        </p:nvSpPr>
        <p:spPr>
          <a:xfrm>
            <a:off x="3376795" y="4061045"/>
            <a:ext cx="3771347" cy="318117"/>
          </a:xfrm>
          <a:prstGeom prst="rect">
            <a:avLst/>
          </a:prstGeom>
        </p:spPr>
        <p:txBody>
          <a:bodyPr lIns="50800" tIns="50800" rIns="50800" bIns="50800" rtlCol="0" anchor="ctr"/>
          <a:lstStyle/>
          <a:p>
            <a:pPr algn="ctr">
              <a:lnSpc>
                <a:spcPts val="1508"/>
              </a:lnSpc>
            </a:pPr>
            <a:endParaRPr/>
          </a:p>
        </p:txBody>
      </p:sp>
      <p:sp>
        <p:nvSpPr>
          <p:cNvPr id="6" name="TextBox 6">
            <a:extLst>
              <a:ext uri="{FF2B5EF4-FFF2-40B4-BE49-F238E27FC236}">
                <a16:creationId xmlns:a16="http://schemas.microsoft.com/office/drawing/2014/main" id="{045C4F11-6284-7FF7-5C21-9A8DBA8E8895}"/>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KNN?</a:t>
            </a:r>
          </a:p>
        </p:txBody>
      </p:sp>
      <p:sp>
        <p:nvSpPr>
          <p:cNvPr id="8" name="TextBox 8">
            <a:extLst>
              <a:ext uri="{FF2B5EF4-FFF2-40B4-BE49-F238E27FC236}">
                <a16:creationId xmlns:a16="http://schemas.microsoft.com/office/drawing/2014/main" id="{B5EA344C-251F-D1E9-3C9F-CC0E914AAF3D}"/>
              </a:ext>
            </a:extLst>
          </p:cNvPr>
          <p:cNvSpPr txBox="1"/>
          <p:nvPr/>
        </p:nvSpPr>
        <p:spPr>
          <a:xfrm>
            <a:off x="3618161" y="3898653"/>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a:t>
            </a:r>
          </a:p>
        </p:txBody>
      </p:sp>
      <p:sp>
        <p:nvSpPr>
          <p:cNvPr id="11" name="TextBox 11">
            <a:extLst>
              <a:ext uri="{FF2B5EF4-FFF2-40B4-BE49-F238E27FC236}">
                <a16:creationId xmlns:a16="http://schemas.microsoft.com/office/drawing/2014/main" id="{E2C78379-7751-D853-CDAD-7AF0CCC2C628}"/>
              </a:ext>
            </a:extLst>
          </p:cNvPr>
          <p:cNvSpPr txBox="1"/>
          <p:nvPr/>
        </p:nvSpPr>
        <p:spPr>
          <a:xfrm>
            <a:off x="10914282" y="4061045"/>
            <a:ext cx="3771347" cy="318117"/>
          </a:xfrm>
          <a:prstGeom prst="rect">
            <a:avLst/>
          </a:prstGeom>
        </p:spPr>
        <p:txBody>
          <a:bodyPr lIns="50800" tIns="50800" rIns="50800" bIns="50800" rtlCol="0" anchor="ctr"/>
          <a:lstStyle/>
          <a:p>
            <a:pPr algn="ctr">
              <a:lnSpc>
                <a:spcPts val="1508"/>
              </a:lnSpc>
            </a:pPr>
            <a:endParaRPr/>
          </a:p>
        </p:txBody>
      </p:sp>
      <p:grpSp>
        <p:nvGrpSpPr>
          <p:cNvPr id="13" name="Group 13">
            <a:extLst>
              <a:ext uri="{FF2B5EF4-FFF2-40B4-BE49-F238E27FC236}">
                <a16:creationId xmlns:a16="http://schemas.microsoft.com/office/drawing/2014/main" id="{CFC7B6D8-D226-3D5E-E2A4-0D12C8F8A6DC}"/>
              </a:ext>
            </a:extLst>
          </p:cNvPr>
          <p:cNvGrpSpPr/>
          <p:nvPr/>
        </p:nvGrpSpPr>
        <p:grpSpPr>
          <a:xfrm>
            <a:off x="1371600" y="3289843"/>
            <a:ext cx="3771347" cy="498943"/>
            <a:chOff x="0" y="0"/>
            <a:chExt cx="993276" cy="131409"/>
          </a:xfrm>
        </p:grpSpPr>
        <p:sp>
          <p:nvSpPr>
            <p:cNvPr id="14" name="Freeform 14">
              <a:extLst>
                <a:ext uri="{FF2B5EF4-FFF2-40B4-BE49-F238E27FC236}">
                  <a16:creationId xmlns:a16="http://schemas.microsoft.com/office/drawing/2014/main" id="{A14F9B90-EB70-E011-22AF-BD250BE2715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dirty="0">
                <a:latin typeface="Montserrat Bold" panose="00000800000000000000" charset="0"/>
              </a:endParaRPr>
            </a:p>
          </p:txBody>
        </p:sp>
        <p:sp>
          <p:nvSpPr>
            <p:cNvPr id="15" name="TextBox 15">
              <a:extLst>
                <a:ext uri="{FF2B5EF4-FFF2-40B4-BE49-F238E27FC236}">
                  <a16:creationId xmlns:a16="http://schemas.microsoft.com/office/drawing/2014/main" id="{FE00802E-31A7-1572-8FB1-958B6ECA86C3}"/>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latin typeface="Montserrat Bold" panose="00000800000000000000" charset="0"/>
              </a:endParaRPr>
            </a:p>
          </p:txBody>
        </p:sp>
      </p:grpSp>
      <p:sp>
        <p:nvSpPr>
          <p:cNvPr id="16" name="TextBox 16">
            <a:extLst>
              <a:ext uri="{FF2B5EF4-FFF2-40B4-BE49-F238E27FC236}">
                <a16:creationId xmlns:a16="http://schemas.microsoft.com/office/drawing/2014/main" id="{CB5218DB-4BA0-6131-E2B2-1FE37FC4E5D2}"/>
              </a:ext>
            </a:extLst>
          </p:cNvPr>
          <p:cNvSpPr txBox="1"/>
          <p:nvPr/>
        </p:nvSpPr>
        <p:spPr>
          <a:xfrm>
            <a:off x="1612965" y="3325310"/>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KNN</a:t>
            </a:r>
          </a:p>
        </p:txBody>
      </p:sp>
      <p:sp>
        <p:nvSpPr>
          <p:cNvPr id="7" name="TextBox 6">
            <a:extLst>
              <a:ext uri="{FF2B5EF4-FFF2-40B4-BE49-F238E27FC236}">
                <a16:creationId xmlns:a16="http://schemas.microsoft.com/office/drawing/2014/main" id="{9ACDDE59-E95F-7AED-9E5F-9B679BCFE5A5}"/>
              </a:ext>
            </a:extLst>
          </p:cNvPr>
          <p:cNvSpPr txBox="1"/>
          <p:nvPr/>
        </p:nvSpPr>
        <p:spPr>
          <a:xfrm>
            <a:off x="1354980" y="4332150"/>
            <a:ext cx="4330635" cy="4524315"/>
          </a:xfrm>
          <a:prstGeom prst="rect">
            <a:avLst/>
          </a:prstGeom>
          <a:noFill/>
        </p:spPr>
        <p:txBody>
          <a:bodyPr wrap="square" rtlCol="0">
            <a:spAutoFit/>
          </a:bodyPr>
          <a:lstStyle/>
          <a:p>
            <a:r>
              <a:rPr lang="en-US" sz="2400" dirty="0">
                <a:solidFill>
                  <a:schemeClr val="bg1"/>
                </a:solidFill>
                <a:latin typeface="Montserrat" panose="00000500000000000000" pitchFamily="2" charset="0"/>
              </a:rPr>
              <a:t>Also known as K-Nearest Neighbors is a simple but powerful Machine Learning algorithm skilled with both classification and regression.</a:t>
            </a:r>
          </a:p>
          <a:p>
            <a:endParaRPr lang="en-US" sz="2400" dirty="0">
              <a:solidFill>
                <a:schemeClr val="bg1"/>
              </a:solidFill>
              <a:latin typeface="Montserrat" panose="00000500000000000000" pitchFamily="2" charset="0"/>
            </a:endParaRPr>
          </a:p>
          <a:p>
            <a:r>
              <a:rPr lang="en-US" sz="2400" dirty="0">
                <a:solidFill>
                  <a:schemeClr val="bg1"/>
                </a:solidFill>
                <a:latin typeface="Montserrat" panose="00000500000000000000" pitchFamily="2" charset="0"/>
              </a:rPr>
              <a:t>It classifies new data points based on the majority class of its nearest neighbor in the training data! </a:t>
            </a:r>
          </a:p>
        </p:txBody>
      </p:sp>
      <p:pic>
        <p:nvPicPr>
          <p:cNvPr id="17" name="Picture 16">
            <a:extLst>
              <a:ext uri="{FF2B5EF4-FFF2-40B4-BE49-F238E27FC236}">
                <a16:creationId xmlns:a16="http://schemas.microsoft.com/office/drawing/2014/main" id="{0F399E6B-CDD1-5C89-C3F0-D4AFFA045470}"/>
              </a:ext>
            </a:extLst>
          </p:cNvPr>
          <p:cNvPicPr>
            <a:picLocks noChangeAspect="1"/>
          </p:cNvPicPr>
          <p:nvPr/>
        </p:nvPicPr>
        <p:blipFill>
          <a:blip r:embed="rId4"/>
          <a:stretch>
            <a:fillRect/>
          </a:stretch>
        </p:blipFill>
        <p:spPr>
          <a:xfrm>
            <a:off x="6228283" y="2933700"/>
            <a:ext cx="5410352" cy="5269212"/>
          </a:xfrm>
          <a:prstGeom prst="rect">
            <a:avLst/>
          </a:prstGeom>
        </p:spPr>
      </p:pic>
      <p:sp>
        <p:nvSpPr>
          <p:cNvPr id="18" name="TextBox 17">
            <a:extLst>
              <a:ext uri="{FF2B5EF4-FFF2-40B4-BE49-F238E27FC236}">
                <a16:creationId xmlns:a16="http://schemas.microsoft.com/office/drawing/2014/main" id="{EE8F21A5-7DA0-45F7-E2F9-4DD6AF453F8E}"/>
              </a:ext>
            </a:extLst>
          </p:cNvPr>
          <p:cNvSpPr txBox="1"/>
          <p:nvPr/>
        </p:nvSpPr>
        <p:spPr>
          <a:xfrm>
            <a:off x="12344400" y="2933700"/>
            <a:ext cx="5638800" cy="2431435"/>
          </a:xfrm>
          <a:prstGeom prst="rect">
            <a:avLst/>
          </a:prstGeom>
          <a:noFill/>
        </p:spPr>
        <p:txBody>
          <a:bodyPr wrap="square" rtlCol="0">
            <a:spAutoFit/>
          </a:bodyPr>
          <a:lstStyle/>
          <a:p>
            <a:r>
              <a:rPr lang="en-US" sz="3200" b="1" dirty="0">
                <a:solidFill>
                  <a:schemeClr val="bg1"/>
                </a:solidFill>
                <a:latin typeface="Montserrat" panose="00000500000000000000" pitchFamily="2" charset="0"/>
              </a:rPr>
              <a:t>Why it didn’t work:</a:t>
            </a:r>
          </a:p>
          <a:p>
            <a:endParaRPr lang="en-US" sz="24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KNN has a heightened sensitivity to class imbalances</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Susceptible to excessive noise in models</a:t>
            </a:r>
          </a:p>
        </p:txBody>
      </p:sp>
      <p:sp>
        <p:nvSpPr>
          <p:cNvPr id="2" name="TextBox 1">
            <a:extLst>
              <a:ext uri="{FF2B5EF4-FFF2-40B4-BE49-F238E27FC236}">
                <a16:creationId xmlns:a16="http://schemas.microsoft.com/office/drawing/2014/main" id="{7C3010CD-DC7C-772E-194A-971AEBDF699F}"/>
              </a:ext>
            </a:extLst>
          </p:cNvPr>
          <p:cNvSpPr txBox="1"/>
          <p:nvPr/>
        </p:nvSpPr>
        <p:spPr>
          <a:xfrm>
            <a:off x="12344400" y="6278241"/>
            <a:ext cx="5791200" cy="1661993"/>
          </a:xfrm>
          <a:prstGeom prst="rect">
            <a:avLst/>
          </a:prstGeom>
          <a:noFill/>
        </p:spPr>
        <p:txBody>
          <a:bodyPr wrap="square" rtlCol="0">
            <a:spAutoFit/>
          </a:bodyPr>
          <a:lstStyle/>
          <a:p>
            <a:r>
              <a:rPr lang="en-US" sz="2400" dirty="0">
                <a:solidFill>
                  <a:schemeClr val="bg1"/>
                </a:solidFill>
                <a:latin typeface="Montserrat Bold" panose="00000800000000000000" charset="0"/>
              </a:rPr>
              <a:t>KNN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83%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98% precision for No Sales, .01% precision for Sales</a:t>
            </a:r>
          </a:p>
          <a:p>
            <a:endParaRPr lang="en-US" dirty="0"/>
          </a:p>
        </p:txBody>
      </p:sp>
    </p:spTree>
    <p:extLst>
      <p:ext uri="{BB962C8B-B14F-4D97-AF65-F5344CB8AC3E}">
        <p14:creationId xmlns:p14="http://schemas.microsoft.com/office/powerpoint/2010/main" val="1486849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809</TotalTime>
  <Words>1551</Words>
  <Application>Microsoft Office PowerPoint</Application>
  <PresentationFormat>Custom</PresentationFormat>
  <Paragraphs>139</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Montserrat Bold</vt:lpstr>
      <vt:lpstr>Aptos</vt:lpstr>
      <vt:lpstr>Wingdings</vt:lpstr>
      <vt:lpstr>Arial</vt:lpstr>
      <vt:lpstr>Barlow Bold</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Data Analysis Presentation</dc:title>
  <dc:creator>admin</dc:creator>
  <cp:lastModifiedBy>Jordan Dreyer</cp:lastModifiedBy>
  <cp:revision>12</cp:revision>
  <dcterms:created xsi:type="dcterms:W3CDTF">2006-08-16T00:00:00Z</dcterms:created>
  <dcterms:modified xsi:type="dcterms:W3CDTF">2025-06-10T01:17:50Z</dcterms:modified>
  <dc:identifier>DAGpchdytmo</dc:identifier>
</cp:coreProperties>
</file>